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6" r:id="rId4"/>
  </p:sldMasterIdLst>
  <p:notesMasterIdLst>
    <p:notesMasterId r:id="rId15"/>
  </p:notesMasterIdLst>
  <p:handoutMasterIdLst>
    <p:handoutMasterId r:id="rId16"/>
  </p:handoutMasterIdLst>
  <p:sldIdLst>
    <p:sldId id="289" r:id="rId5"/>
    <p:sldId id="291" r:id="rId6"/>
    <p:sldId id="302" r:id="rId7"/>
    <p:sldId id="301" r:id="rId8"/>
    <p:sldId id="304" r:id="rId9"/>
    <p:sldId id="306" r:id="rId10"/>
    <p:sldId id="307" r:id="rId11"/>
    <p:sldId id="305" r:id="rId12"/>
    <p:sldId id="308" r:id="rId13"/>
    <p:sldId id="309" r:id="rId14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B58"/>
    <a:srgbClr val="92C03E"/>
    <a:srgbClr val="516B23"/>
    <a:srgbClr val="FFFFFF"/>
    <a:srgbClr val="6C8E2E"/>
    <a:srgbClr val="F7032C"/>
    <a:srgbClr val="3085C1"/>
    <a:srgbClr val="F9E708"/>
    <a:srgbClr val="82A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760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-308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042ED-A54C-4D2D-9B00-3BC3B0919905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6E0C032C-B6D5-4B7E-989A-02265EB370EF}">
      <dgm:prSet phldrT="[Tekst]" custT="1"/>
      <dgm:spPr/>
      <dgm:t>
        <a:bodyPr/>
        <a:lstStyle/>
        <a:p>
          <a:r>
            <a:rPr lang="pl-PL" sz="1600"/>
            <a:t>SUROWCE</a:t>
          </a:r>
          <a:r>
            <a:rPr lang="pl-PL" sz="700"/>
            <a:t> </a:t>
          </a:r>
        </a:p>
      </dgm:t>
    </dgm:pt>
    <dgm:pt modelId="{FD5F229F-9EBC-400A-A9E8-266E0B8715A8}" type="parTrans" cxnId="{1D79BA04-C9C2-4A99-B46A-A358CB9EFE1A}">
      <dgm:prSet/>
      <dgm:spPr/>
      <dgm:t>
        <a:bodyPr/>
        <a:lstStyle/>
        <a:p>
          <a:endParaRPr lang="pl-PL"/>
        </a:p>
      </dgm:t>
    </dgm:pt>
    <dgm:pt modelId="{A9D9836E-3997-4E44-8A6F-DA36999C6503}" type="sibTrans" cxnId="{1D79BA04-C9C2-4A99-B46A-A358CB9EFE1A}">
      <dgm:prSet/>
      <dgm:spPr/>
      <dgm:t>
        <a:bodyPr/>
        <a:lstStyle/>
        <a:p>
          <a:endParaRPr lang="pl-PL"/>
        </a:p>
      </dgm:t>
    </dgm:pt>
    <dgm:pt modelId="{97A14E7A-7DDF-40F6-9763-47659169E2C1}">
      <dgm:prSet phldrT="[Tekst]" custT="1"/>
      <dgm:spPr/>
      <dgm:t>
        <a:bodyPr/>
        <a:lstStyle/>
        <a:p>
          <a:r>
            <a:rPr lang="pl-PL" sz="1600"/>
            <a:t>PROJEKT</a:t>
          </a:r>
        </a:p>
      </dgm:t>
    </dgm:pt>
    <dgm:pt modelId="{08F85CCE-87D6-4ACA-BACE-90AC81D68AEB}" type="parTrans" cxnId="{1DC4DF14-D225-4506-8F8A-825F176793A3}">
      <dgm:prSet/>
      <dgm:spPr/>
      <dgm:t>
        <a:bodyPr/>
        <a:lstStyle/>
        <a:p>
          <a:endParaRPr lang="pl-PL"/>
        </a:p>
      </dgm:t>
    </dgm:pt>
    <dgm:pt modelId="{71C7C43C-E579-4A52-82B8-AAB48A5E0597}" type="sibTrans" cxnId="{1DC4DF14-D225-4506-8F8A-825F176793A3}">
      <dgm:prSet/>
      <dgm:spPr/>
      <dgm:t>
        <a:bodyPr/>
        <a:lstStyle/>
        <a:p>
          <a:endParaRPr lang="pl-PL"/>
        </a:p>
      </dgm:t>
    </dgm:pt>
    <dgm:pt modelId="{59F1306F-AAC7-4006-890F-622686601FAD}">
      <dgm:prSet phldrT="[Tekst]" custT="1"/>
      <dgm:spPr/>
      <dgm:t>
        <a:bodyPr/>
        <a:lstStyle/>
        <a:p>
          <a:r>
            <a:rPr lang="pl-PL" sz="1400"/>
            <a:t>UŻYTKOWANIE</a:t>
          </a:r>
        </a:p>
      </dgm:t>
    </dgm:pt>
    <dgm:pt modelId="{F72678F6-E543-4769-9C38-0896C80D1738}" type="parTrans" cxnId="{8ED8FB2D-EAE4-4C99-B63A-F6268AE7DE9A}">
      <dgm:prSet/>
      <dgm:spPr/>
      <dgm:t>
        <a:bodyPr/>
        <a:lstStyle/>
        <a:p>
          <a:endParaRPr lang="pl-PL"/>
        </a:p>
      </dgm:t>
    </dgm:pt>
    <dgm:pt modelId="{E691C1D0-23BB-4371-81DC-6493180A502E}" type="sibTrans" cxnId="{8ED8FB2D-EAE4-4C99-B63A-F6268AE7DE9A}">
      <dgm:prSet/>
      <dgm:spPr/>
      <dgm:t>
        <a:bodyPr/>
        <a:lstStyle/>
        <a:p>
          <a:endParaRPr lang="pl-PL"/>
        </a:p>
      </dgm:t>
    </dgm:pt>
    <dgm:pt modelId="{A423B307-FD7E-48B4-8F0F-5BFCC32C730D}">
      <dgm:prSet phldrT="[Tekst]" custT="1"/>
      <dgm:spPr/>
      <dgm:t>
        <a:bodyPr/>
        <a:lstStyle/>
        <a:p>
          <a:r>
            <a:rPr lang="pl-PL" sz="1600"/>
            <a:t>ZBIÓRKA</a:t>
          </a:r>
          <a:r>
            <a:rPr lang="pl-PL" sz="2200"/>
            <a:t> </a:t>
          </a:r>
        </a:p>
      </dgm:t>
    </dgm:pt>
    <dgm:pt modelId="{F73C41C7-DC14-43BB-B5DE-3F94F0898D7A}" type="parTrans" cxnId="{F8725D27-D455-40BE-84A5-D555E055DC3A}">
      <dgm:prSet/>
      <dgm:spPr/>
      <dgm:t>
        <a:bodyPr/>
        <a:lstStyle/>
        <a:p>
          <a:endParaRPr lang="pl-PL"/>
        </a:p>
      </dgm:t>
    </dgm:pt>
    <dgm:pt modelId="{2212F11B-D0FB-4D5C-94FA-D754EEC23C7E}" type="sibTrans" cxnId="{F8725D27-D455-40BE-84A5-D555E055DC3A}">
      <dgm:prSet/>
      <dgm:spPr/>
      <dgm:t>
        <a:bodyPr/>
        <a:lstStyle/>
        <a:p>
          <a:endParaRPr lang="pl-PL"/>
        </a:p>
      </dgm:t>
    </dgm:pt>
    <dgm:pt modelId="{5F9F4934-85C3-4E53-80B5-099C2C817ABC}">
      <dgm:prSet phldrT="[Tekst]" custT="1"/>
      <dgm:spPr/>
      <dgm:t>
        <a:bodyPr/>
        <a:lstStyle/>
        <a:p>
          <a:r>
            <a:rPr lang="pl-PL" sz="1600"/>
            <a:t>RECYKLING</a:t>
          </a:r>
          <a:r>
            <a:rPr lang="pl-PL" sz="1300"/>
            <a:t> </a:t>
          </a:r>
        </a:p>
      </dgm:t>
    </dgm:pt>
    <dgm:pt modelId="{A3BD099D-3985-49BD-877D-FDD8937484CA}" type="parTrans" cxnId="{041FE289-CFA7-435D-AC62-B7C9FA6AE241}">
      <dgm:prSet/>
      <dgm:spPr/>
      <dgm:t>
        <a:bodyPr/>
        <a:lstStyle/>
        <a:p>
          <a:endParaRPr lang="pl-PL"/>
        </a:p>
      </dgm:t>
    </dgm:pt>
    <dgm:pt modelId="{BF16C907-E233-4654-B592-B4EABBD54557}" type="sibTrans" cxnId="{041FE289-CFA7-435D-AC62-B7C9FA6AE241}">
      <dgm:prSet/>
      <dgm:spPr/>
      <dgm:t>
        <a:bodyPr/>
        <a:lstStyle/>
        <a:p>
          <a:endParaRPr lang="pl-PL"/>
        </a:p>
      </dgm:t>
    </dgm:pt>
    <dgm:pt modelId="{201E949D-B9F3-4E8B-8ADD-F4DDED596878}">
      <dgm:prSet phldrT="[Tekst]" custT="1"/>
      <dgm:spPr/>
      <dgm:t>
        <a:bodyPr/>
        <a:lstStyle/>
        <a:p>
          <a:r>
            <a:rPr lang="pl-PL" sz="1600"/>
            <a:t>PRODUKCJA</a:t>
          </a:r>
          <a:r>
            <a:rPr lang="pl-PL" sz="700"/>
            <a:t> </a:t>
          </a:r>
        </a:p>
      </dgm:t>
    </dgm:pt>
    <dgm:pt modelId="{505987E3-9E76-47A8-98A1-395B24E76810}" type="parTrans" cxnId="{000C275C-C6A0-4664-A2FA-3D501D75F176}">
      <dgm:prSet/>
      <dgm:spPr/>
      <dgm:t>
        <a:bodyPr/>
        <a:lstStyle/>
        <a:p>
          <a:endParaRPr lang="pl-PL"/>
        </a:p>
      </dgm:t>
    </dgm:pt>
    <dgm:pt modelId="{6A85869C-FDC6-4C75-948E-942E1DFEADA2}" type="sibTrans" cxnId="{000C275C-C6A0-4664-A2FA-3D501D75F176}">
      <dgm:prSet/>
      <dgm:spPr/>
      <dgm:t>
        <a:bodyPr/>
        <a:lstStyle/>
        <a:p>
          <a:endParaRPr lang="pl-PL"/>
        </a:p>
      </dgm:t>
    </dgm:pt>
    <dgm:pt modelId="{C2BE6B8D-98DC-4CC7-B8DA-C5F641AFDDA1}">
      <dgm:prSet phldrT="[Tekst]" custT="1"/>
      <dgm:spPr/>
      <dgm:t>
        <a:bodyPr/>
        <a:lstStyle/>
        <a:p>
          <a:r>
            <a:rPr lang="pl-PL" sz="1400"/>
            <a:t>DYSTRYBUCJA</a:t>
          </a:r>
          <a:r>
            <a:rPr lang="pl-PL" sz="1300"/>
            <a:t> </a:t>
          </a:r>
        </a:p>
      </dgm:t>
    </dgm:pt>
    <dgm:pt modelId="{82B360EC-AFBE-4FD6-B222-CCCEAA4C04A4}" type="parTrans" cxnId="{D5A65466-7169-4E66-9681-33859ECFD4E6}">
      <dgm:prSet/>
      <dgm:spPr/>
      <dgm:t>
        <a:bodyPr/>
        <a:lstStyle/>
        <a:p>
          <a:endParaRPr lang="pl-PL"/>
        </a:p>
      </dgm:t>
    </dgm:pt>
    <dgm:pt modelId="{466798ED-A5EF-4B58-805E-354AD5F6C58E}" type="sibTrans" cxnId="{D5A65466-7169-4E66-9681-33859ECFD4E6}">
      <dgm:prSet/>
      <dgm:spPr/>
      <dgm:t>
        <a:bodyPr/>
        <a:lstStyle/>
        <a:p>
          <a:endParaRPr lang="pl-PL"/>
        </a:p>
      </dgm:t>
    </dgm:pt>
    <dgm:pt modelId="{E6D57D85-8FDC-442B-8D3A-2174777C05C6}" type="pres">
      <dgm:prSet presAssocID="{6B9042ED-A54C-4D2D-9B00-3BC3B0919905}" presName="Name0" presStyleCnt="0">
        <dgm:presLayoutVars>
          <dgm:dir/>
          <dgm:resizeHandles val="exact"/>
        </dgm:presLayoutVars>
      </dgm:prSet>
      <dgm:spPr/>
    </dgm:pt>
    <dgm:pt modelId="{D6FDF96A-5BB8-4BE3-A858-7BBB553C931A}" type="pres">
      <dgm:prSet presAssocID="{6B9042ED-A54C-4D2D-9B00-3BC3B0919905}" presName="cycle" presStyleCnt="0"/>
      <dgm:spPr/>
    </dgm:pt>
    <dgm:pt modelId="{499702B6-FC3F-4238-8805-B5EF6B72AA76}" type="pres">
      <dgm:prSet presAssocID="{6E0C032C-B6D5-4B7E-989A-02265EB370EF}" presName="nodeFirstNode" presStyleLbl="node1" presStyleIdx="0" presStyleCnt="7">
        <dgm:presLayoutVars>
          <dgm:bulletEnabled val="1"/>
        </dgm:presLayoutVars>
      </dgm:prSet>
      <dgm:spPr/>
    </dgm:pt>
    <dgm:pt modelId="{3AB6221F-98E7-4B18-AD4E-6F83DB8C8B60}" type="pres">
      <dgm:prSet presAssocID="{A9D9836E-3997-4E44-8A6F-DA36999C6503}" presName="sibTransFirstNode" presStyleLbl="bgShp" presStyleIdx="0" presStyleCnt="1"/>
      <dgm:spPr/>
    </dgm:pt>
    <dgm:pt modelId="{8E72B5BA-110C-470B-AA44-A83250363D04}" type="pres">
      <dgm:prSet presAssocID="{97A14E7A-7DDF-40F6-9763-47659169E2C1}" presName="nodeFollowingNodes" presStyleLbl="node1" presStyleIdx="1" presStyleCnt="7">
        <dgm:presLayoutVars>
          <dgm:bulletEnabled val="1"/>
        </dgm:presLayoutVars>
      </dgm:prSet>
      <dgm:spPr/>
    </dgm:pt>
    <dgm:pt modelId="{0E34EDC9-5B04-409D-9FFE-474D5DF5F35A}" type="pres">
      <dgm:prSet presAssocID="{201E949D-B9F3-4E8B-8ADD-F4DDED596878}" presName="nodeFollowingNodes" presStyleLbl="node1" presStyleIdx="2" presStyleCnt="7" custRadScaleRad="103070" custRadScaleInc="-29322">
        <dgm:presLayoutVars>
          <dgm:bulletEnabled val="1"/>
        </dgm:presLayoutVars>
      </dgm:prSet>
      <dgm:spPr/>
    </dgm:pt>
    <dgm:pt modelId="{9206236B-677C-4040-BDE0-D993CEC0B680}" type="pres">
      <dgm:prSet presAssocID="{C2BE6B8D-98DC-4CC7-B8DA-C5F641AFDDA1}" presName="nodeFollowingNodes" presStyleLbl="node1" presStyleIdx="3" presStyleCnt="7" custScaleX="100089" custScaleY="96453" custRadScaleRad="105407" custRadScaleInc="-58240">
        <dgm:presLayoutVars>
          <dgm:bulletEnabled val="1"/>
        </dgm:presLayoutVars>
      </dgm:prSet>
      <dgm:spPr/>
    </dgm:pt>
    <dgm:pt modelId="{270C46DB-016B-4776-89BB-5655F6C7C43B}" type="pres">
      <dgm:prSet presAssocID="{59F1306F-AAC7-4006-890F-622686601FAD}" presName="nodeFollowingNodes" presStyleLbl="node1" presStyleIdx="4" presStyleCnt="7" custScaleX="115008" custScaleY="109539" custRadScaleRad="94403" custRadScaleInc="45104">
        <dgm:presLayoutVars>
          <dgm:bulletEnabled val="1"/>
        </dgm:presLayoutVars>
      </dgm:prSet>
      <dgm:spPr/>
    </dgm:pt>
    <dgm:pt modelId="{DF69244D-D44E-42E6-9EF9-B7F9ED32E102}" type="pres">
      <dgm:prSet presAssocID="{A423B307-FD7E-48B4-8F0F-5BFCC32C730D}" presName="nodeFollowingNodes" presStyleLbl="node1" presStyleIdx="5" presStyleCnt="7" custRadScaleRad="101361" custRadScaleInc="32044">
        <dgm:presLayoutVars>
          <dgm:bulletEnabled val="1"/>
        </dgm:presLayoutVars>
      </dgm:prSet>
      <dgm:spPr/>
    </dgm:pt>
    <dgm:pt modelId="{EB0882F0-BDA6-4A81-B6AF-B717C37567E4}" type="pres">
      <dgm:prSet presAssocID="{5F9F4934-85C3-4E53-80B5-099C2C817ABC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D79BA04-C9C2-4A99-B46A-A358CB9EFE1A}" srcId="{6B9042ED-A54C-4D2D-9B00-3BC3B0919905}" destId="{6E0C032C-B6D5-4B7E-989A-02265EB370EF}" srcOrd="0" destOrd="0" parTransId="{FD5F229F-9EBC-400A-A9E8-266E0B8715A8}" sibTransId="{A9D9836E-3997-4E44-8A6F-DA36999C6503}"/>
    <dgm:cxn modelId="{1DC4DF14-D225-4506-8F8A-825F176793A3}" srcId="{6B9042ED-A54C-4D2D-9B00-3BC3B0919905}" destId="{97A14E7A-7DDF-40F6-9763-47659169E2C1}" srcOrd="1" destOrd="0" parTransId="{08F85CCE-87D6-4ACA-BACE-90AC81D68AEB}" sibTransId="{71C7C43C-E579-4A52-82B8-AAB48A5E0597}"/>
    <dgm:cxn modelId="{155F0A22-5FC3-4AD5-895D-7146CD27A7AD}" type="presOf" srcId="{6B9042ED-A54C-4D2D-9B00-3BC3B0919905}" destId="{E6D57D85-8FDC-442B-8D3A-2174777C05C6}" srcOrd="0" destOrd="0" presId="urn:microsoft.com/office/officeart/2005/8/layout/cycle3"/>
    <dgm:cxn modelId="{F8725D27-D455-40BE-84A5-D555E055DC3A}" srcId="{6B9042ED-A54C-4D2D-9B00-3BC3B0919905}" destId="{A423B307-FD7E-48B4-8F0F-5BFCC32C730D}" srcOrd="5" destOrd="0" parTransId="{F73C41C7-DC14-43BB-B5DE-3F94F0898D7A}" sibTransId="{2212F11B-D0FB-4D5C-94FA-D754EEC23C7E}"/>
    <dgm:cxn modelId="{C2886A27-0623-4904-AA7B-CA6DEF130EBA}" type="presOf" srcId="{97A14E7A-7DDF-40F6-9763-47659169E2C1}" destId="{8E72B5BA-110C-470B-AA44-A83250363D04}" srcOrd="0" destOrd="0" presId="urn:microsoft.com/office/officeart/2005/8/layout/cycle3"/>
    <dgm:cxn modelId="{8364242B-F558-4B76-8160-E480679FB050}" type="presOf" srcId="{201E949D-B9F3-4E8B-8ADD-F4DDED596878}" destId="{0E34EDC9-5B04-409D-9FFE-474D5DF5F35A}" srcOrd="0" destOrd="0" presId="urn:microsoft.com/office/officeart/2005/8/layout/cycle3"/>
    <dgm:cxn modelId="{8ED8FB2D-EAE4-4C99-B63A-F6268AE7DE9A}" srcId="{6B9042ED-A54C-4D2D-9B00-3BC3B0919905}" destId="{59F1306F-AAC7-4006-890F-622686601FAD}" srcOrd="4" destOrd="0" parTransId="{F72678F6-E543-4769-9C38-0896C80D1738}" sibTransId="{E691C1D0-23BB-4371-81DC-6493180A502E}"/>
    <dgm:cxn modelId="{000C275C-C6A0-4664-A2FA-3D501D75F176}" srcId="{6B9042ED-A54C-4D2D-9B00-3BC3B0919905}" destId="{201E949D-B9F3-4E8B-8ADD-F4DDED596878}" srcOrd="2" destOrd="0" parTransId="{505987E3-9E76-47A8-98A1-395B24E76810}" sibTransId="{6A85869C-FDC6-4C75-948E-942E1DFEADA2}"/>
    <dgm:cxn modelId="{D5A65466-7169-4E66-9681-33859ECFD4E6}" srcId="{6B9042ED-A54C-4D2D-9B00-3BC3B0919905}" destId="{C2BE6B8D-98DC-4CC7-B8DA-C5F641AFDDA1}" srcOrd="3" destOrd="0" parTransId="{82B360EC-AFBE-4FD6-B222-CCCEAA4C04A4}" sibTransId="{466798ED-A5EF-4B58-805E-354AD5F6C58E}"/>
    <dgm:cxn modelId="{97CE614F-D907-4867-B128-2BB5DE5344D8}" type="presOf" srcId="{6E0C032C-B6D5-4B7E-989A-02265EB370EF}" destId="{499702B6-FC3F-4238-8805-B5EF6B72AA76}" srcOrd="0" destOrd="0" presId="urn:microsoft.com/office/officeart/2005/8/layout/cycle3"/>
    <dgm:cxn modelId="{2DF06787-8C3A-47D7-BF73-4E6854E36F80}" type="presOf" srcId="{5F9F4934-85C3-4E53-80B5-099C2C817ABC}" destId="{EB0882F0-BDA6-4A81-B6AF-B717C37567E4}" srcOrd="0" destOrd="0" presId="urn:microsoft.com/office/officeart/2005/8/layout/cycle3"/>
    <dgm:cxn modelId="{041FE289-CFA7-435D-AC62-B7C9FA6AE241}" srcId="{6B9042ED-A54C-4D2D-9B00-3BC3B0919905}" destId="{5F9F4934-85C3-4E53-80B5-099C2C817ABC}" srcOrd="6" destOrd="0" parTransId="{A3BD099D-3985-49BD-877D-FDD8937484CA}" sibTransId="{BF16C907-E233-4654-B592-B4EABBD54557}"/>
    <dgm:cxn modelId="{E60DAC8D-970C-4498-9EE1-145E6C9FBEB5}" type="presOf" srcId="{A423B307-FD7E-48B4-8F0F-5BFCC32C730D}" destId="{DF69244D-D44E-42E6-9EF9-B7F9ED32E102}" srcOrd="0" destOrd="0" presId="urn:microsoft.com/office/officeart/2005/8/layout/cycle3"/>
    <dgm:cxn modelId="{AE52E493-4DF1-4F7F-B1B3-CC05F356002D}" type="presOf" srcId="{C2BE6B8D-98DC-4CC7-B8DA-C5F641AFDDA1}" destId="{9206236B-677C-4040-BDE0-D993CEC0B680}" srcOrd="0" destOrd="0" presId="urn:microsoft.com/office/officeart/2005/8/layout/cycle3"/>
    <dgm:cxn modelId="{7BAE25B7-A9C0-4F44-97CF-4C9DBBF06DBA}" type="presOf" srcId="{A9D9836E-3997-4E44-8A6F-DA36999C6503}" destId="{3AB6221F-98E7-4B18-AD4E-6F83DB8C8B60}" srcOrd="0" destOrd="0" presId="urn:microsoft.com/office/officeart/2005/8/layout/cycle3"/>
    <dgm:cxn modelId="{B2274FDC-1964-4E1B-BE40-31BDFF71A95A}" type="presOf" srcId="{59F1306F-AAC7-4006-890F-622686601FAD}" destId="{270C46DB-016B-4776-89BB-5655F6C7C43B}" srcOrd="0" destOrd="0" presId="urn:microsoft.com/office/officeart/2005/8/layout/cycle3"/>
    <dgm:cxn modelId="{1A46DE9C-EA36-4D57-845A-42EE64270D84}" type="presParOf" srcId="{E6D57D85-8FDC-442B-8D3A-2174777C05C6}" destId="{D6FDF96A-5BB8-4BE3-A858-7BBB553C931A}" srcOrd="0" destOrd="0" presId="urn:microsoft.com/office/officeart/2005/8/layout/cycle3"/>
    <dgm:cxn modelId="{E5FE7F6A-905F-4B6C-9968-74C375C04D2C}" type="presParOf" srcId="{D6FDF96A-5BB8-4BE3-A858-7BBB553C931A}" destId="{499702B6-FC3F-4238-8805-B5EF6B72AA76}" srcOrd="0" destOrd="0" presId="urn:microsoft.com/office/officeart/2005/8/layout/cycle3"/>
    <dgm:cxn modelId="{6A0812A9-52BB-491A-BE31-DA57B6BC4AD6}" type="presParOf" srcId="{D6FDF96A-5BB8-4BE3-A858-7BBB553C931A}" destId="{3AB6221F-98E7-4B18-AD4E-6F83DB8C8B60}" srcOrd="1" destOrd="0" presId="urn:microsoft.com/office/officeart/2005/8/layout/cycle3"/>
    <dgm:cxn modelId="{29E7D466-5A8D-4577-BE96-24329B217CFC}" type="presParOf" srcId="{D6FDF96A-5BB8-4BE3-A858-7BBB553C931A}" destId="{8E72B5BA-110C-470B-AA44-A83250363D04}" srcOrd="2" destOrd="0" presId="urn:microsoft.com/office/officeart/2005/8/layout/cycle3"/>
    <dgm:cxn modelId="{3AF71C6D-F705-49B6-A5EA-73D1242D8EB6}" type="presParOf" srcId="{D6FDF96A-5BB8-4BE3-A858-7BBB553C931A}" destId="{0E34EDC9-5B04-409D-9FFE-474D5DF5F35A}" srcOrd="3" destOrd="0" presId="urn:microsoft.com/office/officeart/2005/8/layout/cycle3"/>
    <dgm:cxn modelId="{662D06F5-F36C-4187-862D-96571A3C4409}" type="presParOf" srcId="{D6FDF96A-5BB8-4BE3-A858-7BBB553C931A}" destId="{9206236B-677C-4040-BDE0-D993CEC0B680}" srcOrd="4" destOrd="0" presId="urn:microsoft.com/office/officeart/2005/8/layout/cycle3"/>
    <dgm:cxn modelId="{87A5EB23-C765-4767-9D68-ED25F3BCB456}" type="presParOf" srcId="{D6FDF96A-5BB8-4BE3-A858-7BBB553C931A}" destId="{270C46DB-016B-4776-89BB-5655F6C7C43B}" srcOrd="5" destOrd="0" presId="urn:microsoft.com/office/officeart/2005/8/layout/cycle3"/>
    <dgm:cxn modelId="{0B0FFE02-754E-4BE9-A81D-C67CB21110B5}" type="presParOf" srcId="{D6FDF96A-5BB8-4BE3-A858-7BBB553C931A}" destId="{DF69244D-D44E-42E6-9EF9-B7F9ED32E102}" srcOrd="6" destOrd="0" presId="urn:microsoft.com/office/officeart/2005/8/layout/cycle3"/>
    <dgm:cxn modelId="{10396069-D3D4-46D0-BFDA-FD40D5A23F89}" type="presParOf" srcId="{D6FDF96A-5BB8-4BE3-A858-7BBB553C931A}" destId="{EB0882F0-BDA6-4A81-B6AF-B717C37567E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6221F-98E7-4B18-AD4E-6F83DB8C8B60}">
      <dsp:nvSpPr>
        <dsp:cNvPr id="0" name=""/>
        <dsp:cNvSpPr/>
      </dsp:nvSpPr>
      <dsp:spPr>
        <a:xfrm>
          <a:off x="1171269" y="-48881"/>
          <a:ext cx="4657916" cy="4657916"/>
        </a:xfrm>
        <a:prstGeom prst="circularArrow">
          <a:avLst>
            <a:gd name="adj1" fmla="val 5544"/>
            <a:gd name="adj2" fmla="val 330680"/>
            <a:gd name="adj3" fmla="val 14516579"/>
            <a:gd name="adj4" fmla="val 16949773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702B6-FC3F-4238-8805-B5EF6B72AA76}">
      <dsp:nvSpPr>
        <dsp:cNvPr id="0" name=""/>
        <dsp:cNvSpPr/>
      </dsp:nvSpPr>
      <dsp:spPr>
        <a:xfrm>
          <a:off x="2775571" y="-16749"/>
          <a:ext cx="1449313" cy="7246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SUROWCE</a:t>
          </a:r>
          <a:r>
            <a:rPr lang="pl-PL" sz="700" kern="1200"/>
            <a:t> </a:t>
          </a:r>
        </a:p>
      </dsp:txBody>
      <dsp:txXfrm>
        <a:off x="2810946" y="18626"/>
        <a:ext cx="1378563" cy="653906"/>
      </dsp:txXfrm>
    </dsp:sp>
    <dsp:sp modelId="{8E72B5BA-110C-470B-AA44-A83250363D04}">
      <dsp:nvSpPr>
        <dsp:cNvPr id="0" name=""/>
        <dsp:cNvSpPr/>
      </dsp:nvSpPr>
      <dsp:spPr>
        <a:xfrm>
          <a:off x="4328537" y="731119"/>
          <a:ext cx="1449313" cy="724656"/>
        </a:xfrm>
        <a:prstGeom prst="roundRect">
          <a:avLst/>
        </a:prstGeom>
        <a:solidFill>
          <a:schemeClr val="accent2">
            <a:hueOff val="-1725315"/>
            <a:satOff val="7643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PROJEKT</a:t>
          </a:r>
        </a:p>
      </dsp:txBody>
      <dsp:txXfrm>
        <a:off x="4363912" y="766494"/>
        <a:ext cx="1378563" cy="653906"/>
      </dsp:txXfrm>
    </dsp:sp>
    <dsp:sp modelId="{0E34EDC9-5B04-409D-9FFE-474D5DF5F35A}">
      <dsp:nvSpPr>
        <dsp:cNvPr id="0" name=""/>
        <dsp:cNvSpPr/>
      </dsp:nvSpPr>
      <dsp:spPr>
        <a:xfrm>
          <a:off x="4822834" y="1957500"/>
          <a:ext cx="1449313" cy="724656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PRODUKCJA</a:t>
          </a:r>
          <a:r>
            <a:rPr lang="pl-PL" sz="700" kern="1200"/>
            <a:t> </a:t>
          </a:r>
        </a:p>
      </dsp:txBody>
      <dsp:txXfrm>
        <a:off x="4858209" y="1992875"/>
        <a:ext cx="1378563" cy="653906"/>
      </dsp:txXfrm>
    </dsp:sp>
    <dsp:sp modelId="{9206236B-677C-4040-BDE0-D993CEC0B680}">
      <dsp:nvSpPr>
        <dsp:cNvPr id="0" name=""/>
        <dsp:cNvSpPr/>
      </dsp:nvSpPr>
      <dsp:spPr>
        <a:xfrm>
          <a:off x="4423049" y="3273679"/>
          <a:ext cx="1450603" cy="698953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DYSTRYBUCJA</a:t>
          </a:r>
          <a:r>
            <a:rPr lang="pl-PL" sz="1300" kern="1200"/>
            <a:t> </a:t>
          </a:r>
        </a:p>
      </dsp:txBody>
      <dsp:txXfrm>
        <a:off x="4457169" y="3307799"/>
        <a:ext cx="1382363" cy="630713"/>
      </dsp:txXfrm>
    </dsp:sp>
    <dsp:sp modelId="{270C46DB-016B-4776-89BB-5655F6C7C43B}">
      <dsp:nvSpPr>
        <dsp:cNvPr id="0" name=""/>
        <dsp:cNvSpPr/>
      </dsp:nvSpPr>
      <dsp:spPr>
        <a:xfrm>
          <a:off x="1317697" y="3237330"/>
          <a:ext cx="1666826" cy="793781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UŻYTKOWANIE</a:t>
          </a:r>
        </a:p>
      </dsp:txBody>
      <dsp:txXfrm>
        <a:off x="1356446" y="3276079"/>
        <a:ext cx="1589328" cy="716283"/>
      </dsp:txXfrm>
    </dsp:sp>
    <dsp:sp modelId="{DF69244D-D44E-42E6-9EF9-B7F9ED32E102}">
      <dsp:nvSpPr>
        <dsp:cNvPr id="0" name=""/>
        <dsp:cNvSpPr/>
      </dsp:nvSpPr>
      <dsp:spPr>
        <a:xfrm>
          <a:off x="762968" y="1914664"/>
          <a:ext cx="1449313" cy="724656"/>
        </a:xfrm>
        <a:prstGeom prst="roundRect">
          <a:avLst/>
        </a:prstGeom>
        <a:solidFill>
          <a:schemeClr val="accent2">
            <a:hueOff val="-8626573"/>
            <a:satOff val="38216"/>
            <a:lumOff val="-1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ZBIÓRKA</a:t>
          </a:r>
          <a:r>
            <a:rPr lang="pl-PL" sz="2200" kern="1200"/>
            <a:t> </a:t>
          </a:r>
        </a:p>
      </dsp:txBody>
      <dsp:txXfrm>
        <a:off x="798343" y="1950039"/>
        <a:ext cx="1378563" cy="653906"/>
      </dsp:txXfrm>
    </dsp:sp>
    <dsp:sp modelId="{EB0882F0-BDA6-4A81-B6AF-B717C37567E4}">
      <dsp:nvSpPr>
        <dsp:cNvPr id="0" name=""/>
        <dsp:cNvSpPr/>
      </dsp:nvSpPr>
      <dsp:spPr>
        <a:xfrm>
          <a:off x="1222605" y="731119"/>
          <a:ext cx="1449313" cy="724656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RECYKLING</a:t>
          </a:r>
          <a:r>
            <a:rPr lang="pl-PL" sz="1300" kern="1200"/>
            <a:t> </a:t>
          </a:r>
        </a:p>
      </dsp:txBody>
      <dsp:txXfrm>
        <a:off x="1257980" y="766494"/>
        <a:ext cx="1378563" cy="653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75CB7F9-61DE-4ABA-8998-6FC897E56E13}" type="datetime1">
              <a:rPr lang="pl-PL" smtClean="0"/>
              <a:pPr rtl="0"/>
              <a:t>12.12.2023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8FBD93F-F02D-450A-B770-AD465E68CA96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6992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D012B-49DD-490E-B742-342F69D2B917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EB040C8-62D2-4EA7-B200-D3B8C06AAFD8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8306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EB040C8-62D2-4EA7-B200-D3B8C06AAFD8}" type="slidenum">
              <a:rPr lang="pl-PL" smtClean="0"/>
              <a:pPr rtl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496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0F6A48-17FE-4A2B-87F1-D62B34EA1CB5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7A464B-3C5C-4214-BB2A-9E375D5C5771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A11BF6E-5A37-4A65-9DCA-242C8684060A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80BA76-E3F8-41AD-91F8-E051086F7593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D6CE21-2918-4ECC-8E74-D7D225C7F896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E323E8-2487-46B2-87A2-1D551DC8925E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0F2D1E7-6ABA-4C79-838C-6FB2E914F949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31EA716-07D7-4DCC-BFBC-289E882FF336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57A66C-D473-419A-B75D-CCA10F21B4F9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 rtl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9" name="Data — symbol zastępczy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8E81CEC-7A86-4B99-A671-3B8E14C89564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F62A797-41BB-4E7D-865C-694E466B0A91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DAC2DE8-61F1-4495-9444-D1D0F4F0E244}" type="datetime1">
              <a:rPr lang="pl-PL" smtClean="0"/>
              <a:pPr/>
              <a:t>12.12.2023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6F7B5489-AC4D-47C5-81C9-3D3A05715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Objaśnienie owalne 6"/>
          <p:cNvSpPr/>
          <p:nvPr/>
        </p:nvSpPr>
        <p:spPr>
          <a:xfrm>
            <a:off x="6379285" y="604912"/>
            <a:ext cx="4398402" cy="3835326"/>
          </a:xfrm>
          <a:prstGeom prst="wedgeEllipseCallout">
            <a:avLst>
              <a:gd name="adj1" fmla="val -72343"/>
              <a:gd name="adj2" fmla="val 6450"/>
            </a:avLst>
          </a:prstGeom>
          <a:solidFill>
            <a:schemeClr val="bg1"/>
          </a:solidFill>
          <a:ln w="254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200" dirty="0">
              <a:solidFill>
                <a:schemeClr val="tx2">
                  <a:lumMod val="75000"/>
                </a:schemeClr>
              </a:solidFill>
              <a:latin typeface="Montserrat" panose="00000500000000000000" pitchFamily="50" charset="-18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7100882-5C89-4579-9798-4AEBF0A6270E}"/>
              </a:ext>
            </a:extLst>
          </p:cNvPr>
          <p:cNvSpPr txBox="1"/>
          <p:nvPr/>
        </p:nvSpPr>
        <p:spPr>
          <a:xfrm>
            <a:off x="6298747" y="2025771"/>
            <a:ext cx="44789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rgbClr val="92D050"/>
                </a:solidFill>
                <a:latin typeface="Montserrat" panose="00000500000000000000" pitchFamily="50" charset="-18"/>
              </a:rPr>
              <a:t>Recykling </a:t>
            </a:r>
          </a:p>
          <a:p>
            <a:pPr algn="ctr"/>
            <a:r>
              <a:rPr lang="pl-PL" sz="3200" b="1" dirty="0">
                <a:solidFill>
                  <a:srgbClr val="92D050"/>
                </a:solidFill>
                <a:latin typeface="Montserrat" panose="00000500000000000000" pitchFamily="50" charset="-18"/>
              </a:rPr>
              <a:t>w praktyce </a:t>
            </a:r>
            <a:endParaRPr lang="pl-PL" sz="3200" b="1" dirty="0">
              <a:solidFill>
                <a:schemeClr val="tx2">
                  <a:lumMod val="75000"/>
                </a:schemeClr>
              </a:solidFill>
              <a:latin typeface="Montserrat" panose="00000500000000000000" pitchFamily="50" charset="-18"/>
            </a:endParaRPr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1DC48733-B0E9-442A-BB79-4F13E87FB6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55091" y="1870990"/>
            <a:ext cx="3857625" cy="4600575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E87E44D3-4700-92C6-6604-F79337F03C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85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986118" y="809541"/>
            <a:ext cx="10883152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GOSPODARKA OBIEGU ZAMKNIĘTEGO – KORZYŚCI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b="0" i="0" dirty="0">
                <a:effectLst/>
                <a:latin typeface="Montserrat" panose="00000500000000000000" pitchFamily="2" charset="-18"/>
              </a:rPr>
              <a:t>ograniczenie wydobycia surowców naturalnych, czy zmniejszanie szkodliwych emisje do środowiska związane z produkcją czy składowaniem odpadów;</a:t>
            </a:r>
          </a:p>
          <a:p>
            <a:pPr algn="just"/>
            <a:endParaRPr lang="pl-PL" sz="2000" b="0" i="0" dirty="0">
              <a:effectLst/>
              <a:latin typeface="Montserrat" panose="00000500000000000000" pitchFamily="2" charset="-18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b="0" i="0" dirty="0">
                <a:effectLst/>
                <a:latin typeface="Montserrat" panose="00000500000000000000" pitchFamily="2" charset="-18"/>
              </a:rPr>
              <a:t>Oszczędność surowców - poprzez minimalizację zużycia i wykorzystanie istniejących zasobów w sposób efektywny;</a:t>
            </a:r>
          </a:p>
          <a:p>
            <a:pPr algn="just"/>
            <a:endParaRPr lang="pl-PL" sz="2000" b="0" i="0" dirty="0">
              <a:effectLst/>
              <a:latin typeface="Montserrat" panose="00000500000000000000" pitchFamily="2" charset="-18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Montserrat" panose="00000500000000000000" pitchFamily="2" charset="-18"/>
              </a:rPr>
              <a:t>Miejsca </a:t>
            </a:r>
            <a:r>
              <a:rPr lang="pl-PL" sz="2000" b="0" i="0" dirty="0">
                <a:effectLst/>
                <a:latin typeface="Montserrat" panose="00000500000000000000" pitchFamily="2" charset="-18"/>
              </a:rPr>
              <a:t>pracy – nowe możliwości zatrudnienia w sektorach związanych z recyklingiem, przetwarzaniem odpadów czy naprawą produktów.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b="0" i="0" dirty="0">
              <a:effectLst/>
              <a:latin typeface="Montserrat" panose="00000500000000000000" pitchFamily="2" charset="-18"/>
            </a:endParaRPr>
          </a:p>
          <a:p>
            <a:pPr algn="just"/>
            <a:r>
              <a:rPr lang="pl-PL" sz="2000" dirty="0">
                <a:latin typeface="Montserrat" panose="00000500000000000000" pitchFamily="2" charset="-18"/>
              </a:rPr>
              <a:t>G</a:t>
            </a:r>
            <a:r>
              <a:rPr lang="pl-PL" sz="2000" b="0" i="0" dirty="0">
                <a:effectLst/>
                <a:latin typeface="Montserrat" panose="00000500000000000000" pitchFamily="2" charset="-18"/>
              </a:rPr>
              <a:t>ospodarka cyrkularna jest integralną częścią zrównoważonego rozwoju. Działa w harmonii z ograniczonymi zasobami i naturalnymi cyklami ekosystemów, przyczyniając się do ochrony bioróżnorodności i długoterminowego dobrobytu społeczno-gospodarczego.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60D6F8D5-C589-91BC-9DE6-0A95BE9F0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12685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DF02E0C6-78A2-4A95-93BD-DD777D9C65F5}"/>
              </a:ext>
            </a:extLst>
          </p:cNvPr>
          <p:cNvSpPr txBox="1"/>
          <p:nvPr/>
        </p:nvSpPr>
        <p:spPr>
          <a:xfrm>
            <a:off x="2312894" y="656213"/>
            <a:ext cx="822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PYTANIA DO DYSKUSJI  </a:t>
            </a:r>
            <a:r>
              <a:rPr lang="pl-PL" sz="3200" b="1" dirty="0">
                <a:solidFill>
                  <a:srgbClr val="3F4B58"/>
                </a:solidFill>
                <a:latin typeface="Montserrat" panose="00000500000000000000" pitchFamily="2" charset="-18"/>
              </a:rPr>
              <a:t>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6F7CA42-9159-723F-C490-E6215BA2B9A7}"/>
              </a:ext>
            </a:extLst>
          </p:cNvPr>
          <p:cNvSpPr txBox="1"/>
          <p:nvPr/>
        </p:nvSpPr>
        <p:spPr>
          <a:xfrm>
            <a:off x="744535" y="2054431"/>
            <a:ext cx="10748217" cy="6008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800" kern="100" dirty="0"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Jakiego rodzaju baterii używasz najczęściej?  (jednorazowe, wielokrotnego użycia)</a:t>
            </a:r>
          </a:p>
          <a:p>
            <a:pPr marL="457200">
              <a:lnSpc>
                <a:spcPct val="107000"/>
              </a:lnSpc>
            </a:pPr>
            <a:r>
              <a:rPr lang="pl-PL" sz="2800" kern="100" dirty="0"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800" kern="100" dirty="0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Co robisz ze zużytą baterią? </a:t>
            </a:r>
          </a:p>
          <a:p>
            <a:pPr marL="457200">
              <a:lnSpc>
                <a:spcPct val="107000"/>
              </a:lnSpc>
            </a:pPr>
            <a:endParaRPr lang="pl-PL" sz="2800" kern="100" dirty="0">
              <a:effectLst/>
              <a:latin typeface="Montserrat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800" kern="100" dirty="0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Co  cię motywuje do oddawaniu zużytych baterii do recyklingu?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accent6">
                  <a:lumMod val="50000"/>
                </a:schemeClr>
              </a:solidFill>
              <a:effectLst/>
              <a:latin typeface="Montserrat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F66BBFAD-6A86-96E9-C922-83A56563A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16215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DF02E0C6-78A2-4A95-93BD-DD777D9C65F5}"/>
              </a:ext>
            </a:extLst>
          </p:cNvPr>
          <p:cNvSpPr txBox="1"/>
          <p:nvPr/>
        </p:nvSpPr>
        <p:spPr>
          <a:xfrm>
            <a:off x="2360612" y="656213"/>
            <a:ext cx="88452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BEZPIECZNE SPOSOBY POZBYWANIA SIĘ ELEKTRYCZNYCH ŚMIECI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0648264-B742-6B19-2158-3FAD902A2E35}"/>
              </a:ext>
            </a:extLst>
          </p:cNvPr>
          <p:cNvSpPr txBox="1"/>
          <p:nvPr/>
        </p:nvSpPr>
        <p:spPr>
          <a:xfrm>
            <a:off x="2449286" y="2263202"/>
            <a:ext cx="8630392" cy="3637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przypadku sprzętu wielkogabarytowego można skorzystać z bezpłatnej usługi odbioru bezpośrednio z domu;</a:t>
            </a:r>
            <a:endParaRPr lang="pl-PL" sz="2000" dirty="0">
              <a:solidFill>
                <a:schemeClr val="accent6">
                  <a:lumMod val="50000"/>
                </a:schemeClr>
              </a:solidFill>
              <a:effectLst/>
              <a:latin typeface="Montserrat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ddać do Punktu Selektywnej Zbiórki Odpadów Komunalnych </a:t>
            </a: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(PSZOK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) znajdującej się w każdej gminie/mieście; </a:t>
            </a:r>
            <a:endParaRPr lang="pl-PL" sz="2000" dirty="0">
              <a:solidFill>
                <a:schemeClr val="accent6">
                  <a:lumMod val="50000"/>
                </a:schemeClr>
              </a:solidFill>
              <a:effectLst/>
              <a:latin typeface="Montserrat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ały zużyty sprzęt elektryczny i elektroniczny można pozbyć się wrzucając go do czerwonego pojemnika;</a:t>
            </a:r>
            <a:endParaRPr lang="pl-PL" sz="2000" dirty="0">
              <a:solidFill>
                <a:schemeClr val="accent6">
                  <a:lumMod val="50000"/>
                </a:schemeClr>
              </a:solidFill>
              <a:effectLst/>
              <a:latin typeface="Montserrat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ddać podczas organizowanych zbiórek sprzętu elektrycznego i elektronicznego (np. w placówkach edukacyjnych, lokalnych samorządach).</a:t>
            </a:r>
            <a:endParaRPr lang="pl-PL" sz="2000" dirty="0">
              <a:solidFill>
                <a:schemeClr val="accent6">
                  <a:lumMod val="50000"/>
                </a:schemeClr>
              </a:solidFill>
              <a:effectLst/>
              <a:latin typeface="Montserrat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AD62DD8B-D06C-BC2D-BFAB-871012079E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392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950259" y="1273616"/>
            <a:ext cx="1093694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ZERO WASTE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to ochrona wszystkich zasobów poprzez odpowiedzialną produkcję, konsumpcję, ponowne wykorzystanie i odzyskiwanie wszystkich produktów, opakowań i materiałów, bez ich spalania, oraz bez zrzutów do ziemi, wody lub powietrza, które zagrażają środowisku lub zdrowiu ludzkiemu.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81395A83-5E69-3429-A921-96F29FBD0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41460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2057459" y="549097"/>
            <a:ext cx="97971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ZASADA 5 R</a:t>
            </a:r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7537EAC9-8281-1A30-4E99-A94A55707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539" y="1507754"/>
            <a:ext cx="8150749" cy="4570316"/>
          </a:xfrm>
          <a:prstGeom prst="rect">
            <a:avLst/>
          </a:prstGeom>
        </p:spPr>
      </p:pic>
      <p:pic>
        <p:nvPicPr>
          <p:cNvPr id="2" name="Grafika 1">
            <a:extLst>
              <a:ext uri="{FF2B5EF4-FFF2-40B4-BE49-F238E27FC236}">
                <a16:creationId xmlns:a16="http://schemas.microsoft.com/office/drawing/2014/main" id="{10498AEE-F035-C988-F732-D8E44205F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0894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03607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421341" y="1921686"/>
            <a:ext cx="1134931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ELEKTRYCZNE ŚMIECI ŹRODŁEM SUROWCÓW</a:t>
            </a:r>
          </a:p>
          <a:p>
            <a:pPr marL="0" indent="0" algn="just">
              <a:buNone/>
            </a:pPr>
            <a:endParaRPr lang="pl-PL" sz="32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Czy wiesz, że: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TELEFON KOMÓRKOWY, 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stanowi źródło takich surowców jak: miedź, cynk, aluminium, nikiel, platynę, srebro, złoto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W wyniku recyklingu zużytej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LODÓWKI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 odzyskujemy: stal, aluminium, tworzywo sztuczne, szkło, miedź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Z zużytego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KOMPUTERA</a:t>
            </a: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, możemy odzyskać: stal, ołów, szkło, aluminium, tworzywo sztuczne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AB601E30-6332-ADA0-05E0-360F9DE27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66839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4" y="0"/>
            <a:ext cx="12191999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484095" y="1326882"/>
            <a:ext cx="113493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GOSPODARKA LINEARNA </a:t>
            </a:r>
          </a:p>
          <a:p>
            <a:pPr marL="0" indent="0" algn="just">
              <a:buNone/>
            </a:pPr>
            <a:endParaRPr lang="pl-PL" sz="32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Znana również jako gospodarka obiegu jednokrotnego, opiera się na modelu, w którym surowce są wydobywane, przetwarzane w produkty, a następnie po skończeniu swojego życia wyrzucane jako odpady. W tym podejściu produkcja i konsumpcja są silnie związane z wykorzystaniem ograniczonych zasobów naturalnych. Gospodarka linearna skupia się głównie na efektywności wytwarzania i wzroście gospodarczym, często kosztem środowiska naturalnego i generowania dużej ilości odpadów.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F638B77B-6067-678F-84CE-81E271BC3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01088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896471" y="1353515"/>
            <a:ext cx="10936941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rgbClr val="92D050"/>
                </a:solidFill>
                <a:latin typeface="Montserrat" panose="00000500000000000000" pitchFamily="2" charset="-18"/>
              </a:rPr>
              <a:t>GOSPODARKA OBIEGU ZAMKNIĘTGO 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Opiera się na zasadzie minimalizacji marnotrawstwa oraz optymalnego wykorzystania zasobów. Gospodarka obiegu zamkniętego zakłada, że produkty, materiały i zasoby powinny być używane jak najdłużej, ponownie wykorzystywane, a odpady minimalizowane. Zasada ta dąży do maksymalnego wydłużenia cyklu życia produktów. Idea gospodarki obiegu zamkniętego ma na celu zmniejszenie presji na środowisko naturalne, zmniejszenie ilości odpadów i utylizacji, oraz efektywne wykorzystanie zasobów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-18"/>
              </a:rPr>
              <a:t>.</a:t>
            </a: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3F4F200A-9427-3F6E-0034-C9DC7FFD2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73674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2ABCDF6B-5BC6-4052-AC0F-FC13497C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68B2601-7C39-5AB0-2458-424E132578B6}"/>
              </a:ext>
            </a:extLst>
          </p:cNvPr>
          <p:cNvSpPr txBox="1"/>
          <p:nvPr/>
        </p:nvSpPr>
        <p:spPr>
          <a:xfrm>
            <a:off x="896471" y="2028218"/>
            <a:ext cx="109369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B8208B6-75CA-5F37-8895-2B2A5F8552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559951"/>
              </p:ext>
            </p:extLst>
          </p:nvPr>
        </p:nvGraphicFramePr>
        <p:xfrm>
          <a:off x="2824862" y="1215568"/>
          <a:ext cx="7000456" cy="450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fika 3">
            <a:extLst>
              <a:ext uri="{FF2B5EF4-FFF2-40B4-BE49-F238E27FC236}">
                <a16:creationId xmlns:a16="http://schemas.microsoft.com/office/drawing/2014/main" id="{63562E1E-37A9-D4AA-211A-C288C00BC6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02899" y="5717218"/>
            <a:ext cx="1983707" cy="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79109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tf56596226_win32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254_TF56596226.potx" id="{38AF5A91-4357-447C-B7C4-02B2DF2DF246}" vid="{17DD3475-AF71-4B53-A61F-8A9B67D14D18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009F5EF-575C-40E7-A9C5-EC1F2A554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451F4C-A3A1-4FF3-AEA5-AE3EFF175B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75A23-75CA-4614-9647-C9B2CE742CA2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6c05727-aa75-4e4a-9b5f-8a80a1165891"/>
    <ds:schemaRef ds:uri="71af3243-3dd4-4a8d-8c0d-dd76da1f02a5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Panoramiczny</PresentationFormat>
  <Paragraphs>51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Montserrat</vt:lpstr>
      <vt:lpstr>Wingdings</vt:lpstr>
      <vt:lpstr>tf56596226_win32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2020-10-07T16:14:07Z</dcterms:created>
  <dcterms:modified xsi:type="dcterms:W3CDTF">2023-12-12T13:41:10Z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