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x="18288000" cy="10287000"/>
  <p:notesSz cx="6858000" cy="9144000"/>
  <p:embeddedFontLst>
    <p:embeddedFont>
      <p:font typeface="Montserrat" panose="00000500000000000000" pitchFamily="2" charset="0"/>
      <p:regular r:id="rId21"/>
      <p:bold r:id="rId22"/>
      <p:italic r:id="rId23"/>
      <p:boldItalic r:id="rId24"/>
    </p:embeddedFont>
    <p:embeddedFont>
      <p:font typeface="Montserrat Bold" panose="00000800000000000000" pitchFamily="2" charset="0"/>
      <p:regular r:id="rId25"/>
      <p:bold r:id="rId26"/>
    </p:embeddedFont>
    <p:embeddedFont>
      <p:font typeface="Montserrat Italics"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8" d="100"/>
          <a:sy n="68" d="100"/>
        </p:scale>
        <p:origin x="468"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8.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18" Type="http://schemas.openxmlformats.org/officeDocument/2006/relationships/image" Target="../media/image22.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1.svg"/><Relationship Id="rId2" Type="http://schemas.openxmlformats.org/officeDocument/2006/relationships/image" Target="../media/image6.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svg"/><Relationship Id="rId10" Type="http://schemas.openxmlformats.org/officeDocument/2006/relationships/image" Target="../media/image14.png"/><Relationship Id="rId19" Type="http://schemas.openxmlformats.org/officeDocument/2006/relationships/image" Target="../media/image23.sv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000" b="-10000"/>
            </a:stretch>
          </a:blipFill>
        </p:spPr>
        <p:txBody>
          <a:bodyPr/>
          <a:lstStyle/>
          <a:p>
            <a:endParaRPr lang="pl-PL"/>
          </a:p>
        </p:txBody>
      </p:sp>
      <p:grpSp>
        <p:nvGrpSpPr>
          <p:cNvPr id="3" name="Group 3"/>
          <p:cNvGrpSpPr/>
          <p:nvPr/>
        </p:nvGrpSpPr>
        <p:grpSpPr>
          <a:xfrm>
            <a:off x="5179641" y="1631907"/>
            <a:ext cx="12321013" cy="7023186"/>
            <a:chOff x="0" y="0"/>
            <a:chExt cx="16428018" cy="9364248"/>
          </a:xfrm>
        </p:grpSpPr>
        <p:sp>
          <p:nvSpPr>
            <p:cNvPr id="4" name="TextBox 4"/>
            <p:cNvSpPr txBox="1"/>
            <p:nvPr/>
          </p:nvSpPr>
          <p:spPr>
            <a:xfrm>
              <a:off x="0" y="0"/>
              <a:ext cx="13716532" cy="642938"/>
            </a:xfrm>
            <a:prstGeom prst="rect">
              <a:avLst/>
            </a:prstGeom>
          </p:spPr>
          <p:txBody>
            <a:bodyPr lIns="0" tIns="0" rIns="0" bIns="0" rtlCol="0" anchor="t">
              <a:spAutoFit/>
            </a:bodyPr>
            <a:lstStyle/>
            <a:p>
              <a:pPr algn="l">
                <a:lnSpc>
                  <a:spcPts val="3839"/>
                </a:lnSpc>
              </a:pPr>
              <a:r>
                <a:rPr lang="en-US" sz="3199" b="1" spc="319">
                  <a:solidFill>
                    <a:srgbClr val="FAFBFB"/>
                  </a:solidFill>
                  <a:latin typeface="Montserrat Bold"/>
                  <a:ea typeface="Montserrat Bold"/>
                  <a:cs typeface="Montserrat Bold"/>
                  <a:sym typeface="Montserrat Bold"/>
                </a:rPr>
                <a:t>PREZENTACJA MULTIMEDIALNA</a:t>
              </a:r>
            </a:p>
          </p:txBody>
        </p:sp>
        <p:sp>
          <p:nvSpPr>
            <p:cNvPr id="5" name="TextBox 5"/>
            <p:cNvSpPr txBox="1"/>
            <p:nvPr/>
          </p:nvSpPr>
          <p:spPr>
            <a:xfrm>
              <a:off x="0" y="867722"/>
              <a:ext cx="16428018" cy="6103579"/>
            </a:xfrm>
            <a:prstGeom prst="rect">
              <a:avLst/>
            </a:prstGeom>
          </p:spPr>
          <p:txBody>
            <a:bodyPr lIns="0" tIns="0" rIns="0" bIns="0" rtlCol="0" anchor="t">
              <a:spAutoFit/>
            </a:bodyPr>
            <a:lstStyle/>
            <a:p>
              <a:pPr algn="l">
                <a:lnSpc>
                  <a:spcPts val="12019"/>
                </a:lnSpc>
              </a:pPr>
              <a:r>
                <a:rPr lang="en-US" sz="10100" b="1" spc="171">
                  <a:solidFill>
                    <a:srgbClr val="FFFFFF"/>
                  </a:solidFill>
                  <a:latin typeface="Montserrat Bold"/>
                  <a:ea typeface="Montserrat Bold"/>
                  <a:cs typeface="Montserrat Bold"/>
                  <a:sym typeface="Montserrat Bold"/>
                </a:rPr>
                <a:t>Elektryczne śmieci - zagrożenie XXI w.</a:t>
              </a:r>
            </a:p>
          </p:txBody>
        </p:sp>
        <p:sp>
          <p:nvSpPr>
            <p:cNvPr id="6" name="TextBox 6"/>
            <p:cNvSpPr txBox="1"/>
            <p:nvPr/>
          </p:nvSpPr>
          <p:spPr>
            <a:xfrm>
              <a:off x="0" y="8674903"/>
              <a:ext cx="13716533" cy="698870"/>
            </a:xfrm>
            <a:prstGeom prst="rect">
              <a:avLst/>
            </a:prstGeom>
          </p:spPr>
          <p:txBody>
            <a:bodyPr lIns="0" tIns="0" rIns="0" bIns="0" rtlCol="0" anchor="t">
              <a:spAutoFit/>
            </a:bodyPr>
            <a:lstStyle/>
            <a:p>
              <a:pPr algn="l">
                <a:lnSpc>
                  <a:spcPts val="4479"/>
                </a:lnSpc>
              </a:pPr>
              <a:r>
                <a:rPr lang="en-US" sz="3199" spc="31">
                  <a:solidFill>
                    <a:srgbClr val="FAFBFB"/>
                  </a:solidFill>
                  <a:latin typeface="Montserrat"/>
                  <a:ea typeface="Montserrat"/>
                  <a:cs typeface="Montserrat"/>
                  <a:sym typeface="Montserrat"/>
                </a:rPr>
                <a:t>klasy 6-8 szkoły podstawowej</a:t>
              </a:r>
            </a:p>
          </p:txBody>
        </p:sp>
        <p:sp>
          <p:nvSpPr>
            <p:cNvPr id="7" name="AutoShape 7"/>
            <p:cNvSpPr/>
            <p:nvPr/>
          </p:nvSpPr>
          <p:spPr>
            <a:xfrm>
              <a:off x="0" y="8012120"/>
              <a:ext cx="15870577" cy="102237"/>
            </a:xfrm>
            <a:prstGeom prst="rect">
              <a:avLst/>
            </a:prstGeom>
            <a:solidFill>
              <a:srgbClr val="2E87C3"/>
            </a:solidFill>
          </p:spPr>
          <p:txBody>
            <a:bodyPr/>
            <a:lstStyle/>
            <a:p>
              <a:endParaRPr lang="pl-PL"/>
            </a:p>
          </p:txBody>
        </p:sp>
      </p:grpSp>
      <p:sp>
        <p:nvSpPr>
          <p:cNvPr id="8" name="AutoShape 8"/>
          <p:cNvSpPr/>
          <p:nvPr/>
        </p:nvSpPr>
        <p:spPr>
          <a:xfrm>
            <a:off x="-323850" y="-198522"/>
            <a:ext cx="2857500" cy="10801350"/>
          </a:xfrm>
          <a:prstGeom prst="rect">
            <a:avLst/>
          </a:prstGeom>
          <a:solidFill>
            <a:srgbClr val="FAFBFB"/>
          </a:solidFill>
        </p:spPr>
        <p:txBody>
          <a:bodyPr/>
          <a:lstStyle/>
          <a:p>
            <a:endParaRPr lang="pl-PL"/>
          </a:p>
        </p:txBody>
      </p:sp>
      <p:grpSp>
        <p:nvGrpSpPr>
          <p:cNvPr id="9" name="Group 9"/>
          <p:cNvGrpSpPr/>
          <p:nvPr/>
        </p:nvGrpSpPr>
        <p:grpSpPr>
          <a:xfrm>
            <a:off x="0" y="9267825"/>
            <a:ext cx="18288000" cy="1028700"/>
            <a:chOff x="0" y="0"/>
            <a:chExt cx="24384000" cy="1371600"/>
          </a:xfrm>
        </p:grpSpPr>
        <p:grpSp>
          <p:nvGrpSpPr>
            <p:cNvPr id="10" name="Group 10"/>
            <p:cNvGrpSpPr/>
            <p:nvPr/>
          </p:nvGrpSpPr>
          <p:grpSpPr>
            <a:xfrm>
              <a:off x="0" y="0"/>
              <a:ext cx="24384000" cy="1371600"/>
              <a:chOff x="0" y="0"/>
              <a:chExt cx="4816593" cy="270933"/>
            </a:xfrm>
          </p:grpSpPr>
          <p:sp>
            <p:nvSpPr>
              <p:cNvPr id="11" name="Freeform 11"/>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FFFFF"/>
              </a:solidFill>
            </p:spPr>
            <p:txBody>
              <a:bodyPr/>
              <a:lstStyle/>
              <a:p>
                <a:endParaRPr lang="pl-PL"/>
              </a:p>
            </p:txBody>
          </p:sp>
          <p:sp>
            <p:nvSpPr>
              <p:cNvPr id="12" name="TextBox 12"/>
              <p:cNvSpPr txBox="1"/>
              <p:nvPr/>
            </p:nvSpPr>
            <p:spPr>
              <a:xfrm>
                <a:off x="0" y="38100"/>
                <a:ext cx="4816593" cy="232833"/>
              </a:xfrm>
              <a:prstGeom prst="rect">
                <a:avLst/>
              </a:prstGeom>
            </p:spPr>
            <p:txBody>
              <a:bodyPr lIns="50800" tIns="50800" rIns="50800" bIns="50800" rtlCol="0" anchor="ctr"/>
              <a:lstStyle/>
              <a:p>
                <a:pPr algn="ctr">
                  <a:lnSpc>
                    <a:spcPts val="2060"/>
                  </a:lnSpc>
                </a:pPr>
                <a:endParaRPr/>
              </a:p>
            </p:txBody>
          </p:sp>
        </p:grpSp>
        <p:sp>
          <p:nvSpPr>
            <p:cNvPr id="13" name="TextBox 13"/>
            <p:cNvSpPr txBox="1"/>
            <p:nvPr/>
          </p:nvSpPr>
          <p:spPr>
            <a:xfrm>
              <a:off x="675335" y="319405"/>
              <a:ext cx="23033331" cy="761365"/>
            </a:xfrm>
            <a:prstGeom prst="rect">
              <a:avLst/>
            </a:prstGeom>
          </p:spPr>
          <p:txBody>
            <a:bodyPr lIns="0" tIns="0" rIns="0" bIns="0" rtlCol="0" anchor="t">
              <a:spAutoFit/>
            </a:bodyPr>
            <a:lstStyle/>
            <a:p>
              <a:pPr algn="ctr">
                <a:lnSpc>
                  <a:spcPts val="2205"/>
                </a:lnSpc>
              </a:pPr>
              <a:r>
                <a:rPr lang="en-US" sz="2100" spc="-113">
                  <a:solidFill>
                    <a:srgbClr val="404A59"/>
                  </a:solidFill>
                  <a:latin typeface="Montserrat"/>
                  <a:ea typeface="Montserrat"/>
                  <a:cs typeface="Montserrat"/>
                  <a:sym typeface="Montserrat"/>
                </a:rPr>
                <a:t>Scenariusz zajęć powstał w ramach projektu edukacyjnego “Elektryczne Śmieci - szkolne centrum kreatywnej edukacji ekologicznej </a:t>
              </a:r>
            </a:p>
            <a:p>
              <a:pPr algn="ctr">
                <a:lnSpc>
                  <a:spcPts val="2205"/>
                </a:lnSpc>
              </a:pPr>
              <a:r>
                <a:rPr lang="en-US" sz="2100" spc="-113">
                  <a:solidFill>
                    <a:srgbClr val="404A59"/>
                  </a:solidFill>
                  <a:latin typeface="Montserrat"/>
                  <a:ea typeface="Montserrat"/>
                  <a:cs typeface="Montserrat"/>
                  <a:sym typeface="Montserrat"/>
                </a:rPr>
                <a:t>RLG w Twoim mieście – kampania edukacyjna 2024” przy współpracy Fundacji Odzyskaj Środowisko oraz Reverse Logistics Group Polska.</a:t>
              </a:r>
            </a:p>
          </p:txBody>
        </p:sp>
      </p:grpSp>
      <p:grpSp>
        <p:nvGrpSpPr>
          <p:cNvPr id="14" name="Group 14"/>
          <p:cNvGrpSpPr/>
          <p:nvPr/>
        </p:nvGrpSpPr>
        <p:grpSpPr>
          <a:xfrm>
            <a:off x="851463" y="3461313"/>
            <a:ext cx="3364374" cy="3364374"/>
            <a:chOff x="0" y="0"/>
            <a:chExt cx="4485832" cy="4485832"/>
          </a:xfrm>
        </p:grpSpPr>
        <p:grpSp>
          <p:nvGrpSpPr>
            <p:cNvPr id="15" name="Group 15"/>
            <p:cNvGrpSpPr/>
            <p:nvPr/>
          </p:nvGrpSpPr>
          <p:grpSpPr>
            <a:xfrm>
              <a:off x="0" y="0"/>
              <a:ext cx="4485832" cy="4485832"/>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E87C3"/>
              </a:solidFill>
            </p:spPr>
            <p:txBody>
              <a:bodyPr/>
              <a:lstStyle/>
              <a:p>
                <a:endParaRPr lang="pl-PL"/>
              </a:p>
            </p:txBody>
          </p:sp>
        </p:grpSp>
        <p:sp>
          <p:nvSpPr>
            <p:cNvPr id="17" name="Freeform 17"/>
            <p:cNvSpPr/>
            <p:nvPr/>
          </p:nvSpPr>
          <p:spPr>
            <a:xfrm>
              <a:off x="727362" y="858078"/>
              <a:ext cx="3031108" cy="2769675"/>
            </a:xfrm>
            <a:custGeom>
              <a:avLst/>
              <a:gdLst/>
              <a:ahLst/>
              <a:cxnLst/>
              <a:rect l="l" t="t" r="r" b="b"/>
              <a:pathLst>
                <a:path w="3031108" h="2769675">
                  <a:moveTo>
                    <a:pt x="0" y="0"/>
                  </a:moveTo>
                  <a:lnTo>
                    <a:pt x="3031108" y="0"/>
                  </a:lnTo>
                  <a:lnTo>
                    <a:pt x="3031108" y="2769675"/>
                  </a:lnTo>
                  <a:lnTo>
                    <a:pt x="0" y="27696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l-PL"/>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D1D1B"/>
        </a:solidFill>
        <a:effectLst/>
      </p:bgPr>
    </p:bg>
    <p:spTree>
      <p:nvGrpSpPr>
        <p:cNvPr id="1" name=""/>
        <p:cNvGrpSpPr/>
        <p:nvPr/>
      </p:nvGrpSpPr>
      <p:grpSpPr>
        <a:xfrm>
          <a:off x="0" y="0"/>
          <a:ext cx="0" cy="0"/>
          <a:chOff x="0" y="0"/>
          <a:chExt cx="0" cy="0"/>
        </a:xfrm>
      </p:grpSpPr>
      <p:sp>
        <p:nvSpPr>
          <p:cNvPr id="2" name="TextBox 2"/>
          <p:cNvSpPr txBox="1"/>
          <p:nvPr/>
        </p:nvSpPr>
        <p:spPr>
          <a:xfrm>
            <a:off x="11495715" y="2533162"/>
            <a:ext cx="6246789" cy="4984015"/>
          </a:xfrm>
          <a:prstGeom prst="rect">
            <a:avLst/>
          </a:prstGeom>
        </p:spPr>
        <p:txBody>
          <a:bodyPr lIns="0" tIns="0" rIns="0" bIns="0" rtlCol="0" anchor="t">
            <a:spAutoFit/>
          </a:bodyPr>
          <a:lstStyle/>
          <a:p>
            <a:pPr algn="ctr">
              <a:lnSpc>
                <a:spcPts val="6653"/>
              </a:lnSpc>
            </a:pPr>
            <a:r>
              <a:rPr lang="en-US" sz="4435" b="1">
                <a:solidFill>
                  <a:srgbClr val="FAFBFB"/>
                </a:solidFill>
                <a:latin typeface="Montserrat Bold"/>
                <a:ea typeface="Montserrat Bold"/>
                <a:cs typeface="Montserrat Bold"/>
                <a:sym typeface="Montserrat Bold"/>
              </a:rPr>
              <a:t>PORÓWNANIE STATYSTYK GLOBALNYCH </a:t>
            </a:r>
          </a:p>
          <a:p>
            <a:pPr algn="ctr">
              <a:lnSpc>
                <a:spcPts val="6653"/>
              </a:lnSpc>
            </a:pPr>
            <a:r>
              <a:rPr lang="en-US" sz="4435" b="1">
                <a:solidFill>
                  <a:srgbClr val="FAFBFB"/>
                </a:solidFill>
                <a:latin typeface="Montserrat Bold"/>
                <a:ea typeface="Montserrat Bold"/>
                <a:cs typeface="Montserrat Bold"/>
                <a:sym typeface="Montserrat Bold"/>
              </a:rPr>
              <a:t>I POLSKICH DOTYCZĄCYCH ELEKTROODPADÓW</a:t>
            </a:r>
          </a:p>
        </p:txBody>
      </p:sp>
      <p:sp>
        <p:nvSpPr>
          <p:cNvPr id="3" name="Freeform 3"/>
          <p:cNvSpPr/>
          <p:nvPr/>
        </p:nvSpPr>
        <p:spPr>
          <a:xfrm>
            <a:off x="-1029612" y="-190500"/>
            <a:ext cx="11903344" cy="10668000"/>
          </a:xfrm>
          <a:custGeom>
            <a:avLst/>
            <a:gdLst/>
            <a:ahLst/>
            <a:cxnLst/>
            <a:rect l="l" t="t" r="r" b="b"/>
            <a:pathLst>
              <a:path w="11903344" h="10668000">
                <a:moveTo>
                  <a:pt x="0" y="0"/>
                </a:moveTo>
                <a:lnTo>
                  <a:pt x="11903344" y="0"/>
                </a:lnTo>
                <a:lnTo>
                  <a:pt x="11903344" y="10668000"/>
                </a:lnTo>
                <a:lnTo>
                  <a:pt x="0" y="10668000"/>
                </a:lnTo>
                <a:lnTo>
                  <a:pt x="0" y="0"/>
                </a:lnTo>
                <a:close/>
              </a:path>
            </a:pathLst>
          </a:custGeom>
          <a:blipFill>
            <a:blip r:embed="rId2"/>
            <a:stretch>
              <a:fillRect l="-17132" r="-17132"/>
            </a:stretch>
          </a:blipFill>
        </p:spPr>
        <p:txBody>
          <a:bodyPr/>
          <a:lstStyle/>
          <a:p>
            <a:endParaRPr lang="pl-PL"/>
          </a:p>
        </p:txBody>
      </p:sp>
      <p:sp>
        <p:nvSpPr>
          <p:cNvPr id="4" name="AutoShape 4"/>
          <p:cNvSpPr/>
          <p:nvPr/>
        </p:nvSpPr>
        <p:spPr>
          <a:xfrm>
            <a:off x="-323850" y="-274722"/>
            <a:ext cx="2190750" cy="10953750"/>
          </a:xfrm>
          <a:prstGeom prst="rect">
            <a:avLst/>
          </a:prstGeom>
          <a:solidFill>
            <a:srgbClr val="FAFBFB">
              <a:alpha val="69804"/>
            </a:srgbClr>
          </a:solidFill>
        </p:spPr>
        <p:txBody>
          <a:bodyPr/>
          <a:lstStyle/>
          <a:p>
            <a:endParaRPr lang="pl-PL"/>
          </a:p>
        </p:txBody>
      </p:sp>
      <p:grpSp>
        <p:nvGrpSpPr>
          <p:cNvPr id="5" name="Group 5"/>
          <p:cNvGrpSpPr/>
          <p:nvPr/>
        </p:nvGrpSpPr>
        <p:grpSpPr>
          <a:xfrm>
            <a:off x="851463" y="3461313"/>
            <a:ext cx="3364374" cy="3364374"/>
            <a:chOff x="0" y="0"/>
            <a:chExt cx="4485832" cy="4485832"/>
          </a:xfrm>
        </p:grpSpPr>
        <p:grpSp>
          <p:nvGrpSpPr>
            <p:cNvPr id="6" name="Group 6"/>
            <p:cNvGrpSpPr/>
            <p:nvPr/>
          </p:nvGrpSpPr>
          <p:grpSpPr>
            <a:xfrm>
              <a:off x="0" y="0"/>
              <a:ext cx="4485832" cy="4485832"/>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E87C3"/>
              </a:solidFill>
            </p:spPr>
            <p:txBody>
              <a:bodyPr/>
              <a:lstStyle/>
              <a:p>
                <a:endParaRPr lang="pl-PL"/>
              </a:p>
            </p:txBody>
          </p:sp>
        </p:grpSp>
        <p:sp>
          <p:nvSpPr>
            <p:cNvPr id="8" name="Freeform 8"/>
            <p:cNvSpPr/>
            <p:nvPr/>
          </p:nvSpPr>
          <p:spPr>
            <a:xfrm>
              <a:off x="727362" y="858078"/>
              <a:ext cx="3031108" cy="2769675"/>
            </a:xfrm>
            <a:custGeom>
              <a:avLst/>
              <a:gdLst/>
              <a:ahLst/>
              <a:cxnLst/>
              <a:rect l="l" t="t" r="r" b="b"/>
              <a:pathLst>
                <a:path w="3031108" h="2769675">
                  <a:moveTo>
                    <a:pt x="0" y="0"/>
                  </a:moveTo>
                  <a:lnTo>
                    <a:pt x="3031108" y="0"/>
                  </a:lnTo>
                  <a:lnTo>
                    <a:pt x="3031108" y="2769675"/>
                  </a:lnTo>
                  <a:lnTo>
                    <a:pt x="0" y="27696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l-PL"/>
            </a:p>
          </p:txBody>
        </p:sp>
      </p:grpSp>
      <p:sp>
        <p:nvSpPr>
          <p:cNvPr id="9" name="TextBox 18">
            <a:extLst>
              <a:ext uri="{FF2B5EF4-FFF2-40B4-BE49-F238E27FC236}">
                <a16:creationId xmlns:a16="http://schemas.microsoft.com/office/drawing/2014/main" id="{0FFFDAF3-2C79-29D3-BA08-3542AE68842A}"/>
              </a:ext>
            </a:extLst>
          </p:cNvPr>
          <p:cNvSpPr txBox="1"/>
          <p:nvPr/>
        </p:nvSpPr>
        <p:spPr>
          <a:xfrm>
            <a:off x="506501" y="9507379"/>
            <a:ext cx="17274998" cy="571024"/>
          </a:xfrm>
          <a:prstGeom prst="rect">
            <a:avLst/>
          </a:prstGeom>
        </p:spPr>
        <p:txBody>
          <a:bodyPr lIns="0" tIns="0" rIns="0" bIns="0" rtlCol="0" anchor="t">
            <a:spAutoFit/>
          </a:bodyPr>
          <a:lstStyle/>
          <a:p>
            <a:pPr algn="ctr">
              <a:lnSpc>
                <a:spcPts val="2205"/>
              </a:lnSpc>
            </a:pPr>
            <a:r>
              <a:rPr lang="en-US" sz="2100" spc="-113" dirty="0" err="1">
                <a:solidFill>
                  <a:srgbClr val="404A59"/>
                </a:solidFill>
                <a:latin typeface="Montserrat"/>
                <a:ea typeface="Montserrat"/>
                <a:cs typeface="Montserrat"/>
                <a:sym typeface="Montserrat"/>
              </a:rPr>
              <a:t>Scenariusz</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zajęć</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powstał</a:t>
            </a:r>
            <a:r>
              <a:rPr lang="en-US" sz="2100" spc="-113" dirty="0">
                <a:solidFill>
                  <a:srgbClr val="404A59"/>
                </a:solidFill>
                <a:latin typeface="Montserrat"/>
                <a:ea typeface="Montserrat"/>
                <a:cs typeface="Montserrat"/>
                <a:sym typeface="Montserrat"/>
              </a:rPr>
              <a:t> w </a:t>
            </a:r>
            <a:r>
              <a:rPr lang="en-US" sz="2100" spc="-113" dirty="0" err="1">
                <a:solidFill>
                  <a:srgbClr val="404A59"/>
                </a:solidFill>
                <a:latin typeface="Montserrat"/>
                <a:ea typeface="Montserrat"/>
                <a:cs typeface="Montserrat"/>
                <a:sym typeface="Montserrat"/>
              </a:rPr>
              <a:t>ramach</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projektu</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edukacyjnego</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Elektryczne</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Śmieci</a:t>
            </a:r>
            <a:r>
              <a:rPr lang="en-US" sz="2100" spc="-113" dirty="0">
                <a:solidFill>
                  <a:srgbClr val="404A59"/>
                </a:solidFill>
                <a:latin typeface="Montserrat"/>
                <a:ea typeface="Montserrat"/>
                <a:cs typeface="Montserrat"/>
                <a:sym typeface="Montserrat"/>
              </a:rPr>
              <a:t> - </a:t>
            </a:r>
            <a:r>
              <a:rPr lang="en-US" sz="2100" spc="-113" dirty="0" err="1">
                <a:solidFill>
                  <a:srgbClr val="404A59"/>
                </a:solidFill>
                <a:latin typeface="Montserrat"/>
                <a:ea typeface="Montserrat"/>
                <a:cs typeface="Montserrat"/>
                <a:sym typeface="Montserrat"/>
              </a:rPr>
              <a:t>szkolne</a:t>
            </a:r>
            <a:r>
              <a:rPr lang="en-US" sz="2100" spc="-113" dirty="0">
                <a:solidFill>
                  <a:srgbClr val="404A59"/>
                </a:solidFill>
                <a:latin typeface="Montserrat"/>
                <a:ea typeface="Montserrat"/>
                <a:cs typeface="Montserrat"/>
                <a:sym typeface="Montserrat"/>
              </a:rPr>
              <a:t> centrum </a:t>
            </a:r>
            <a:r>
              <a:rPr lang="en-US" sz="2100" spc="-113" dirty="0" err="1">
                <a:solidFill>
                  <a:srgbClr val="404A59"/>
                </a:solidFill>
                <a:latin typeface="Montserrat"/>
                <a:ea typeface="Montserrat"/>
                <a:cs typeface="Montserrat"/>
                <a:sym typeface="Montserrat"/>
              </a:rPr>
              <a:t>kreatywnej</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edukacji</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ekologicznej</a:t>
            </a:r>
            <a:r>
              <a:rPr lang="en-US" sz="2100" spc="-113" dirty="0">
                <a:solidFill>
                  <a:srgbClr val="404A59"/>
                </a:solidFill>
                <a:latin typeface="Montserrat"/>
                <a:ea typeface="Montserrat"/>
                <a:cs typeface="Montserrat"/>
                <a:sym typeface="Montserrat"/>
              </a:rPr>
              <a:t> </a:t>
            </a:r>
          </a:p>
          <a:p>
            <a:pPr algn="ctr">
              <a:lnSpc>
                <a:spcPts val="2205"/>
              </a:lnSpc>
            </a:pPr>
            <a:r>
              <a:rPr lang="en-US" sz="2100" spc="-113" dirty="0">
                <a:solidFill>
                  <a:srgbClr val="404A59"/>
                </a:solidFill>
                <a:latin typeface="Montserrat"/>
                <a:ea typeface="Montserrat"/>
                <a:cs typeface="Montserrat"/>
                <a:sym typeface="Montserrat"/>
              </a:rPr>
              <a:t>RLG w </a:t>
            </a:r>
            <a:r>
              <a:rPr lang="en-US" sz="2100" spc="-113" dirty="0" err="1">
                <a:solidFill>
                  <a:srgbClr val="404A59"/>
                </a:solidFill>
                <a:latin typeface="Montserrat"/>
                <a:ea typeface="Montserrat"/>
                <a:cs typeface="Montserrat"/>
                <a:sym typeface="Montserrat"/>
              </a:rPr>
              <a:t>Twoim</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mieście</a:t>
            </a:r>
            <a:r>
              <a:rPr lang="en-US" sz="2100" spc="-113" dirty="0">
                <a:solidFill>
                  <a:srgbClr val="404A59"/>
                </a:solidFill>
                <a:latin typeface="Montserrat"/>
                <a:ea typeface="Montserrat"/>
                <a:cs typeface="Montserrat"/>
                <a:sym typeface="Montserrat"/>
              </a:rPr>
              <a:t> – </a:t>
            </a:r>
            <a:r>
              <a:rPr lang="en-US" sz="2100" spc="-113" dirty="0" err="1">
                <a:solidFill>
                  <a:srgbClr val="404A59"/>
                </a:solidFill>
                <a:latin typeface="Montserrat"/>
                <a:ea typeface="Montserrat"/>
                <a:cs typeface="Montserrat"/>
                <a:sym typeface="Montserrat"/>
              </a:rPr>
              <a:t>kampania</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edukacyjna</a:t>
            </a:r>
            <a:r>
              <a:rPr lang="en-US" sz="2100" spc="-113" dirty="0">
                <a:solidFill>
                  <a:srgbClr val="404A59"/>
                </a:solidFill>
                <a:latin typeface="Montserrat"/>
                <a:ea typeface="Montserrat"/>
                <a:cs typeface="Montserrat"/>
                <a:sym typeface="Montserrat"/>
              </a:rPr>
              <a:t> 2024” </a:t>
            </a:r>
            <a:r>
              <a:rPr lang="en-US" sz="2100" spc="-113" dirty="0" err="1">
                <a:solidFill>
                  <a:srgbClr val="404A59"/>
                </a:solidFill>
                <a:latin typeface="Montserrat"/>
                <a:ea typeface="Montserrat"/>
                <a:cs typeface="Montserrat"/>
                <a:sym typeface="Montserrat"/>
              </a:rPr>
              <a:t>przy</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współpracy</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Fundacji</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Odzyskaj</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Środowisko</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oraz</a:t>
            </a:r>
            <a:r>
              <a:rPr lang="en-US" sz="2100" spc="-113" dirty="0">
                <a:solidFill>
                  <a:srgbClr val="404A59"/>
                </a:solidFill>
                <a:latin typeface="Montserrat"/>
                <a:ea typeface="Montserrat"/>
                <a:cs typeface="Montserrat"/>
                <a:sym typeface="Montserrat"/>
              </a:rPr>
              <a:t> Reverse Logistics Group Polska.</a:t>
            </a:r>
          </a:p>
        </p:txBody>
      </p:sp>
      <p:grpSp>
        <p:nvGrpSpPr>
          <p:cNvPr id="10" name="Group 14">
            <a:extLst>
              <a:ext uri="{FF2B5EF4-FFF2-40B4-BE49-F238E27FC236}">
                <a16:creationId xmlns:a16="http://schemas.microsoft.com/office/drawing/2014/main" id="{1E6D2A15-F29D-6F23-EADF-1A30DEA711F7}"/>
              </a:ext>
            </a:extLst>
          </p:cNvPr>
          <p:cNvGrpSpPr/>
          <p:nvPr/>
        </p:nvGrpSpPr>
        <p:grpSpPr>
          <a:xfrm>
            <a:off x="-323850" y="9267824"/>
            <a:ext cx="18611850" cy="1209675"/>
            <a:chOff x="0" y="0"/>
            <a:chExt cx="24384000" cy="1371600"/>
          </a:xfrm>
        </p:grpSpPr>
        <p:grpSp>
          <p:nvGrpSpPr>
            <p:cNvPr id="11" name="Group 15">
              <a:extLst>
                <a:ext uri="{FF2B5EF4-FFF2-40B4-BE49-F238E27FC236}">
                  <a16:creationId xmlns:a16="http://schemas.microsoft.com/office/drawing/2014/main" id="{FE992101-AE9E-BA0F-E4F1-CFE47DAD005B}"/>
                </a:ext>
              </a:extLst>
            </p:cNvPr>
            <p:cNvGrpSpPr/>
            <p:nvPr/>
          </p:nvGrpSpPr>
          <p:grpSpPr>
            <a:xfrm>
              <a:off x="0" y="0"/>
              <a:ext cx="24384000" cy="1371600"/>
              <a:chOff x="0" y="0"/>
              <a:chExt cx="4816593" cy="270933"/>
            </a:xfrm>
          </p:grpSpPr>
          <p:sp>
            <p:nvSpPr>
              <p:cNvPr id="13" name="Freeform 16">
                <a:extLst>
                  <a:ext uri="{FF2B5EF4-FFF2-40B4-BE49-F238E27FC236}">
                    <a16:creationId xmlns:a16="http://schemas.microsoft.com/office/drawing/2014/main" id="{0074065E-EFB7-3B5A-900E-B5F3E52AD2C8}"/>
                  </a:ext>
                </a:extLst>
              </p:cNvPr>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FFFFF"/>
              </a:solidFill>
            </p:spPr>
            <p:txBody>
              <a:bodyPr/>
              <a:lstStyle/>
              <a:p>
                <a:endParaRPr lang="pl-PL"/>
              </a:p>
            </p:txBody>
          </p:sp>
          <p:sp>
            <p:nvSpPr>
              <p:cNvPr id="14" name="TextBox 17">
                <a:extLst>
                  <a:ext uri="{FF2B5EF4-FFF2-40B4-BE49-F238E27FC236}">
                    <a16:creationId xmlns:a16="http://schemas.microsoft.com/office/drawing/2014/main" id="{F3882012-BAE4-CA5D-9B73-DFFC44EF12AF}"/>
                  </a:ext>
                </a:extLst>
              </p:cNvPr>
              <p:cNvSpPr txBox="1"/>
              <p:nvPr/>
            </p:nvSpPr>
            <p:spPr>
              <a:xfrm>
                <a:off x="0" y="38100"/>
                <a:ext cx="4816593" cy="232833"/>
              </a:xfrm>
              <a:prstGeom prst="rect">
                <a:avLst/>
              </a:prstGeom>
            </p:spPr>
            <p:txBody>
              <a:bodyPr lIns="50800" tIns="50800" rIns="50800" bIns="50800" rtlCol="0" anchor="ctr"/>
              <a:lstStyle/>
              <a:p>
                <a:pPr algn="ctr">
                  <a:lnSpc>
                    <a:spcPts val="2060"/>
                  </a:lnSpc>
                </a:pPr>
                <a:endParaRPr/>
              </a:p>
            </p:txBody>
          </p:sp>
        </p:grpSp>
        <p:sp>
          <p:nvSpPr>
            <p:cNvPr id="12" name="TextBox 18">
              <a:extLst>
                <a:ext uri="{FF2B5EF4-FFF2-40B4-BE49-F238E27FC236}">
                  <a16:creationId xmlns:a16="http://schemas.microsoft.com/office/drawing/2014/main" id="{ADFC34D4-E52D-0498-E044-0A50B89D479F}"/>
                </a:ext>
              </a:extLst>
            </p:cNvPr>
            <p:cNvSpPr txBox="1"/>
            <p:nvPr/>
          </p:nvSpPr>
          <p:spPr>
            <a:xfrm>
              <a:off x="675335" y="319405"/>
              <a:ext cx="23033331" cy="761365"/>
            </a:xfrm>
            <a:prstGeom prst="rect">
              <a:avLst/>
            </a:prstGeom>
          </p:spPr>
          <p:txBody>
            <a:bodyPr lIns="0" tIns="0" rIns="0" bIns="0" rtlCol="0" anchor="t">
              <a:spAutoFit/>
            </a:bodyPr>
            <a:lstStyle/>
            <a:p>
              <a:pPr algn="ctr">
                <a:lnSpc>
                  <a:spcPts val="2205"/>
                </a:lnSpc>
              </a:pPr>
              <a:r>
                <a:rPr lang="en-US" sz="2100" spc="-113" dirty="0" err="1">
                  <a:solidFill>
                    <a:srgbClr val="404A59"/>
                  </a:solidFill>
                  <a:latin typeface="Montserrat"/>
                  <a:ea typeface="Montserrat"/>
                  <a:cs typeface="Montserrat"/>
                  <a:sym typeface="Montserrat"/>
                </a:rPr>
                <a:t>Scenariusz</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zajęć</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powstał</a:t>
              </a:r>
              <a:r>
                <a:rPr lang="en-US" sz="2100" spc="-113" dirty="0">
                  <a:solidFill>
                    <a:srgbClr val="404A59"/>
                  </a:solidFill>
                  <a:latin typeface="Montserrat"/>
                  <a:ea typeface="Montserrat"/>
                  <a:cs typeface="Montserrat"/>
                  <a:sym typeface="Montserrat"/>
                </a:rPr>
                <a:t> w </a:t>
              </a:r>
              <a:r>
                <a:rPr lang="en-US" sz="2100" spc="-113" dirty="0" err="1">
                  <a:solidFill>
                    <a:srgbClr val="404A59"/>
                  </a:solidFill>
                  <a:latin typeface="Montserrat"/>
                  <a:ea typeface="Montserrat"/>
                  <a:cs typeface="Montserrat"/>
                  <a:sym typeface="Montserrat"/>
                </a:rPr>
                <a:t>ramach</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projektu</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edukacyjnego</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Elektryczne</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Śmieci</a:t>
              </a:r>
              <a:r>
                <a:rPr lang="en-US" sz="2100" spc="-113" dirty="0">
                  <a:solidFill>
                    <a:srgbClr val="404A59"/>
                  </a:solidFill>
                  <a:latin typeface="Montserrat"/>
                  <a:ea typeface="Montserrat"/>
                  <a:cs typeface="Montserrat"/>
                  <a:sym typeface="Montserrat"/>
                </a:rPr>
                <a:t> - </a:t>
              </a:r>
              <a:r>
                <a:rPr lang="en-US" sz="2100" spc="-113" dirty="0" err="1">
                  <a:solidFill>
                    <a:srgbClr val="404A59"/>
                  </a:solidFill>
                  <a:latin typeface="Montserrat"/>
                  <a:ea typeface="Montserrat"/>
                  <a:cs typeface="Montserrat"/>
                  <a:sym typeface="Montserrat"/>
                </a:rPr>
                <a:t>szkolne</a:t>
              </a:r>
              <a:r>
                <a:rPr lang="en-US" sz="2100" spc="-113" dirty="0">
                  <a:solidFill>
                    <a:srgbClr val="404A59"/>
                  </a:solidFill>
                  <a:latin typeface="Montserrat"/>
                  <a:ea typeface="Montserrat"/>
                  <a:cs typeface="Montserrat"/>
                  <a:sym typeface="Montserrat"/>
                </a:rPr>
                <a:t> centrum </a:t>
              </a:r>
              <a:r>
                <a:rPr lang="en-US" sz="2100" spc="-113" dirty="0" err="1">
                  <a:solidFill>
                    <a:srgbClr val="404A59"/>
                  </a:solidFill>
                  <a:latin typeface="Montserrat"/>
                  <a:ea typeface="Montserrat"/>
                  <a:cs typeface="Montserrat"/>
                  <a:sym typeface="Montserrat"/>
                </a:rPr>
                <a:t>kreatywnej</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edukacji</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ekologicznej</a:t>
              </a:r>
              <a:r>
                <a:rPr lang="en-US" sz="2100" spc="-113" dirty="0">
                  <a:solidFill>
                    <a:srgbClr val="404A59"/>
                  </a:solidFill>
                  <a:latin typeface="Montserrat"/>
                  <a:ea typeface="Montserrat"/>
                  <a:cs typeface="Montserrat"/>
                  <a:sym typeface="Montserrat"/>
                </a:rPr>
                <a:t> </a:t>
              </a:r>
            </a:p>
            <a:p>
              <a:pPr algn="ctr">
                <a:lnSpc>
                  <a:spcPts val="2205"/>
                </a:lnSpc>
              </a:pPr>
              <a:r>
                <a:rPr lang="en-US" sz="2100" spc="-113" dirty="0">
                  <a:solidFill>
                    <a:srgbClr val="404A59"/>
                  </a:solidFill>
                  <a:latin typeface="Montserrat"/>
                  <a:ea typeface="Montserrat"/>
                  <a:cs typeface="Montserrat"/>
                  <a:sym typeface="Montserrat"/>
                </a:rPr>
                <a:t>RLG w </a:t>
              </a:r>
              <a:r>
                <a:rPr lang="en-US" sz="2100" spc="-113" dirty="0" err="1">
                  <a:solidFill>
                    <a:srgbClr val="404A59"/>
                  </a:solidFill>
                  <a:latin typeface="Montserrat"/>
                  <a:ea typeface="Montserrat"/>
                  <a:cs typeface="Montserrat"/>
                  <a:sym typeface="Montserrat"/>
                </a:rPr>
                <a:t>Twoim</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mieście</a:t>
              </a:r>
              <a:r>
                <a:rPr lang="en-US" sz="2100" spc="-113" dirty="0">
                  <a:solidFill>
                    <a:srgbClr val="404A59"/>
                  </a:solidFill>
                  <a:latin typeface="Montserrat"/>
                  <a:ea typeface="Montserrat"/>
                  <a:cs typeface="Montserrat"/>
                  <a:sym typeface="Montserrat"/>
                </a:rPr>
                <a:t> – </a:t>
              </a:r>
              <a:r>
                <a:rPr lang="en-US" sz="2100" spc="-113" dirty="0" err="1">
                  <a:solidFill>
                    <a:srgbClr val="404A59"/>
                  </a:solidFill>
                  <a:latin typeface="Montserrat"/>
                  <a:ea typeface="Montserrat"/>
                  <a:cs typeface="Montserrat"/>
                  <a:sym typeface="Montserrat"/>
                </a:rPr>
                <a:t>kampania</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edukacyjna</a:t>
              </a:r>
              <a:r>
                <a:rPr lang="en-US" sz="2100" spc="-113" dirty="0">
                  <a:solidFill>
                    <a:srgbClr val="404A59"/>
                  </a:solidFill>
                  <a:latin typeface="Montserrat"/>
                  <a:ea typeface="Montserrat"/>
                  <a:cs typeface="Montserrat"/>
                  <a:sym typeface="Montserrat"/>
                </a:rPr>
                <a:t> 2024” </a:t>
              </a:r>
              <a:r>
                <a:rPr lang="en-US" sz="2100" spc="-113" dirty="0" err="1">
                  <a:solidFill>
                    <a:srgbClr val="404A59"/>
                  </a:solidFill>
                  <a:latin typeface="Montserrat"/>
                  <a:ea typeface="Montserrat"/>
                  <a:cs typeface="Montserrat"/>
                  <a:sym typeface="Montserrat"/>
                </a:rPr>
                <a:t>przy</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współpracy</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Fundacji</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Odzyskaj</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Środowisko</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oraz</a:t>
              </a:r>
              <a:r>
                <a:rPr lang="en-US" sz="2100" spc="-113" dirty="0">
                  <a:solidFill>
                    <a:srgbClr val="404A59"/>
                  </a:solidFill>
                  <a:latin typeface="Montserrat"/>
                  <a:ea typeface="Montserrat"/>
                  <a:cs typeface="Montserrat"/>
                  <a:sym typeface="Montserrat"/>
                </a:rPr>
                <a:t> Reverse Logistics Group Polska.</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04A59"/>
        </a:solidFill>
        <a:effectLst/>
      </p:bgPr>
    </p:bg>
    <p:spTree>
      <p:nvGrpSpPr>
        <p:cNvPr id="1" name=""/>
        <p:cNvGrpSpPr/>
        <p:nvPr/>
      </p:nvGrpSpPr>
      <p:grpSpPr>
        <a:xfrm>
          <a:off x="0" y="0"/>
          <a:ext cx="0" cy="0"/>
          <a:chOff x="0" y="0"/>
          <a:chExt cx="0" cy="0"/>
        </a:xfrm>
      </p:grpSpPr>
      <p:sp>
        <p:nvSpPr>
          <p:cNvPr id="2" name="AutoShape 2"/>
          <p:cNvSpPr/>
          <p:nvPr/>
        </p:nvSpPr>
        <p:spPr>
          <a:xfrm>
            <a:off x="-323850" y="-1143000"/>
            <a:ext cx="2190750" cy="10953750"/>
          </a:xfrm>
          <a:prstGeom prst="rect">
            <a:avLst/>
          </a:prstGeom>
          <a:solidFill>
            <a:srgbClr val="FAFBFB"/>
          </a:solidFill>
        </p:spPr>
        <p:txBody>
          <a:bodyPr/>
          <a:lstStyle/>
          <a:p>
            <a:endParaRPr lang="pl-PL"/>
          </a:p>
        </p:txBody>
      </p:sp>
      <p:sp>
        <p:nvSpPr>
          <p:cNvPr id="3" name="AutoShape 3"/>
          <p:cNvSpPr/>
          <p:nvPr/>
        </p:nvSpPr>
        <p:spPr>
          <a:xfrm>
            <a:off x="10115550" y="1341522"/>
            <a:ext cx="7143750" cy="3696452"/>
          </a:xfrm>
          <a:prstGeom prst="rect">
            <a:avLst/>
          </a:prstGeom>
          <a:solidFill>
            <a:srgbClr val="93C23E"/>
          </a:solidFill>
        </p:spPr>
        <p:txBody>
          <a:bodyPr/>
          <a:lstStyle/>
          <a:p>
            <a:endParaRPr lang="pl-PL"/>
          </a:p>
        </p:txBody>
      </p:sp>
      <p:sp>
        <p:nvSpPr>
          <p:cNvPr id="4" name="AutoShape 4"/>
          <p:cNvSpPr/>
          <p:nvPr/>
        </p:nvSpPr>
        <p:spPr>
          <a:xfrm>
            <a:off x="2780900" y="6152398"/>
            <a:ext cx="14478400" cy="2915402"/>
          </a:xfrm>
          <a:prstGeom prst="rect">
            <a:avLst/>
          </a:prstGeom>
          <a:solidFill>
            <a:srgbClr val="FFFFFF"/>
          </a:solidFill>
        </p:spPr>
        <p:txBody>
          <a:bodyPr/>
          <a:lstStyle/>
          <a:p>
            <a:endParaRPr lang="pl-PL"/>
          </a:p>
        </p:txBody>
      </p:sp>
      <p:sp>
        <p:nvSpPr>
          <p:cNvPr id="5" name="AutoShape 5"/>
          <p:cNvSpPr/>
          <p:nvPr/>
        </p:nvSpPr>
        <p:spPr>
          <a:xfrm>
            <a:off x="2780900" y="1341522"/>
            <a:ext cx="7143750" cy="3744077"/>
          </a:xfrm>
          <a:prstGeom prst="rect">
            <a:avLst/>
          </a:prstGeom>
          <a:solidFill>
            <a:srgbClr val="2E87C3"/>
          </a:solidFill>
        </p:spPr>
        <p:txBody>
          <a:bodyPr/>
          <a:lstStyle/>
          <a:p>
            <a:endParaRPr lang="pl-PL"/>
          </a:p>
        </p:txBody>
      </p:sp>
      <p:grpSp>
        <p:nvGrpSpPr>
          <p:cNvPr id="6" name="Group 6"/>
          <p:cNvGrpSpPr/>
          <p:nvPr/>
        </p:nvGrpSpPr>
        <p:grpSpPr>
          <a:xfrm>
            <a:off x="10591600" y="1591300"/>
            <a:ext cx="6191650" cy="2384127"/>
            <a:chOff x="0" y="0"/>
            <a:chExt cx="8255533" cy="3178836"/>
          </a:xfrm>
        </p:grpSpPr>
        <p:sp>
          <p:nvSpPr>
            <p:cNvPr id="7" name="TextBox 7"/>
            <p:cNvSpPr txBox="1"/>
            <p:nvPr/>
          </p:nvSpPr>
          <p:spPr>
            <a:xfrm>
              <a:off x="0" y="-30361"/>
              <a:ext cx="8255533" cy="672888"/>
            </a:xfrm>
            <a:prstGeom prst="rect">
              <a:avLst/>
            </a:prstGeom>
          </p:spPr>
          <p:txBody>
            <a:bodyPr lIns="0" tIns="0" rIns="0" bIns="0" rtlCol="0" anchor="t">
              <a:spAutoFit/>
            </a:bodyPr>
            <a:lstStyle/>
            <a:p>
              <a:pPr algn="l">
                <a:lnSpc>
                  <a:spcPts val="4160"/>
                </a:lnSpc>
              </a:pPr>
              <a:r>
                <a:rPr lang="en-US" sz="3200" b="1" spc="256">
                  <a:solidFill>
                    <a:srgbClr val="222321"/>
                  </a:solidFill>
                  <a:latin typeface="Montserrat Bold"/>
                  <a:ea typeface="Montserrat Bold"/>
                  <a:cs typeface="Montserrat Bold"/>
                  <a:sym typeface="Montserrat Bold"/>
                </a:rPr>
                <a:t>W POLSCE:</a:t>
              </a:r>
            </a:p>
          </p:txBody>
        </p:sp>
        <p:sp>
          <p:nvSpPr>
            <p:cNvPr id="8" name="TextBox 8"/>
            <p:cNvSpPr txBox="1"/>
            <p:nvPr/>
          </p:nvSpPr>
          <p:spPr>
            <a:xfrm>
              <a:off x="6807" y="677254"/>
              <a:ext cx="8248727" cy="2515870"/>
            </a:xfrm>
            <a:prstGeom prst="rect">
              <a:avLst/>
            </a:prstGeom>
          </p:spPr>
          <p:txBody>
            <a:bodyPr lIns="0" tIns="0" rIns="0" bIns="0" rtlCol="0" anchor="t">
              <a:spAutoFit/>
            </a:bodyPr>
            <a:lstStyle/>
            <a:p>
              <a:pPr algn="l">
                <a:lnSpc>
                  <a:spcPts val="3900"/>
                </a:lnSpc>
              </a:pPr>
              <a:r>
                <a:rPr lang="en-US" sz="2600">
                  <a:solidFill>
                    <a:srgbClr val="000000"/>
                  </a:solidFill>
                  <a:latin typeface="Montserrat"/>
                  <a:ea typeface="Montserrat"/>
                  <a:cs typeface="Montserrat"/>
                  <a:sym typeface="Montserrat"/>
                </a:rPr>
                <a:t>W 2021 roku w Polsce wytworzono 1,1 miliona ton elektroodpadów, co stanowi ok. 2% całkowitej produkcji na świecie. </a:t>
              </a:r>
            </a:p>
          </p:txBody>
        </p:sp>
      </p:grpSp>
      <p:sp>
        <p:nvSpPr>
          <p:cNvPr id="9" name="TextBox 9"/>
          <p:cNvSpPr txBox="1"/>
          <p:nvPr/>
        </p:nvSpPr>
        <p:spPr>
          <a:xfrm>
            <a:off x="3259502" y="6209924"/>
            <a:ext cx="13521195" cy="2771776"/>
          </a:xfrm>
          <a:prstGeom prst="rect">
            <a:avLst/>
          </a:prstGeom>
        </p:spPr>
        <p:txBody>
          <a:bodyPr lIns="0" tIns="0" rIns="0" bIns="0" rtlCol="0" anchor="t">
            <a:spAutoFit/>
          </a:bodyPr>
          <a:lstStyle/>
          <a:p>
            <a:pPr algn="just">
              <a:lnSpc>
                <a:spcPts val="4499"/>
              </a:lnSpc>
            </a:pPr>
            <a:r>
              <a:rPr lang="en-US" sz="2999">
                <a:solidFill>
                  <a:srgbClr val="222321"/>
                </a:solidFill>
                <a:latin typeface="Montserrat"/>
                <a:ea typeface="Montserrat"/>
                <a:cs typeface="Montserrat"/>
                <a:sym typeface="Montserrat"/>
              </a:rPr>
              <a:t>Produkcja elektroodpadów w Polsce jest zdecydowanie mniejsza niż na świecie, zarówno pod względem całkowitej wagi, jak i tempa wzrostu. Polska wytwarza około 1,9% światowej produkcji elektroodpadów. Jednakże, w Polsce liczba ta rośnie o 7% rocznie, co pokazuje wzrost spożycia urządzeń elektronicznych.</a:t>
            </a:r>
          </a:p>
        </p:txBody>
      </p:sp>
      <p:grpSp>
        <p:nvGrpSpPr>
          <p:cNvPr id="10" name="Group 10"/>
          <p:cNvGrpSpPr/>
          <p:nvPr/>
        </p:nvGrpSpPr>
        <p:grpSpPr>
          <a:xfrm>
            <a:off x="2945327" y="1591300"/>
            <a:ext cx="6820000" cy="3265487"/>
            <a:chOff x="0" y="0"/>
            <a:chExt cx="9093333" cy="4353983"/>
          </a:xfrm>
        </p:grpSpPr>
        <p:sp>
          <p:nvSpPr>
            <p:cNvPr id="11" name="TextBox 11"/>
            <p:cNvSpPr txBox="1"/>
            <p:nvPr/>
          </p:nvSpPr>
          <p:spPr>
            <a:xfrm>
              <a:off x="0" y="-28575"/>
              <a:ext cx="8680604" cy="672888"/>
            </a:xfrm>
            <a:prstGeom prst="rect">
              <a:avLst/>
            </a:prstGeom>
          </p:spPr>
          <p:txBody>
            <a:bodyPr lIns="0" tIns="0" rIns="0" bIns="0" rtlCol="0" anchor="t">
              <a:spAutoFit/>
            </a:bodyPr>
            <a:lstStyle/>
            <a:p>
              <a:pPr algn="l">
                <a:lnSpc>
                  <a:spcPts val="4160"/>
                </a:lnSpc>
              </a:pPr>
              <a:r>
                <a:rPr lang="en-US" sz="3200" b="1" spc="256">
                  <a:solidFill>
                    <a:srgbClr val="FFFFFF"/>
                  </a:solidFill>
                  <a:latin typeface="Montserrat Bold"/>
                  <a:ea typeface="Montserrat Bold"/>
                  <a:cs typeface="Montserrat Bold"/>
                  <a:sym typeface="Montserrat Bold"/>
                </a:rPr>
                <a:t>GLOBALNIE:</a:t>
              </a:r>
            </a:p>
          </p:txBody>
        </p:sp>
        <p:sp>
          <p:nvSpPr>
            <p:cNvPr id="12" name="TextBox 12"/>
            <p:cNvSpPr txBox="1"/>
            <p:nvPr/>
          </p:nvSpPr>
          <p:spPr>
            <a:xfrm>
              <a:off x="0" y="985943"/>
              <a:ext cx="9093333" cy="3368040"/>
            </a:xfrm>
            <a:prstGeom prst="rect">
              <a:avLst/>
            </a:prstGeom>
          </p:spPr>
          <p:txBody>
            <a:bodyPr lIns="0" tIns="0" rIns="0" bIns="0" rtlCol="0" anchor="t">
              <a:spAutoFit/>
            </a:bodyPr>
            <a:lstStyle/>
            <a:p>
              <a:pPr algn="l">
                <a:lnSpc>
                  <a:spcPts val="4050"/>
                </a:lnSpc>
              </a:pPr>
              <a:r>
                <a:rPr lang="en-US" sz="2700">
                  <a:solidFill>
                    <a:srgbClr val="FFFFFF"/>
                  </a:solidFill>
                  <a:latin typeface="Montserrat"/>
                  <a:ea typeface="Montserrat"/>
                  <a:cs typeface="Montserrat"/>
                  <a:sym typeface="Montserrat"/>
                </a:rPr>
                <a:t>W 2021 roku na świecie powstało 57,4 mln ton elektroodpadów. Szacuje się, że do 2030 roku roczna produkcja elektroodpadów wzrośnie do 74,7 mln ton</a:t>
              </a:r>
            </a:p>
          </p:txBody>
        </p:sp>
      </p:grpSp>
      <p:sp>
        <p:nvSpPr>
          <p:cNvPr id="13" name="TextBox 13"/>
          <p:cNvSpPr txBox="1"/>
          <p:nvPr/>
        </p:nvSpPr>
        <p:spPr>
          <a:xfrm>
            <a:off x="2780900" y="362365"/>
            <a:ext cx="14478400" cy="847725"/>
          </a:xfrm>
          <a:prstGeom prst="rect">
            <a:avLst/>
          </a:prstGeom>
        </p:spPr>
        <p:txBody>
          <a:bodyPr lIns="0" tIns="0" rIns="0" bIns="0" rtlCol="0" anchor="t">
            <a:spAutoFit/>
          </a:bodyPr>
          <a:lstStyle/>
          <a:p>
            <a:pPr algn="l">
              <a:lnSpc>
                <a:spcPts val="6720"/>
              </a:lnSpc>
            </a:pPr>
            <a:r>
              <a:rPr lang="en-US" sz="5600" b="1" spc="-56">
                <a:solidFill>
                  <a:srgbClr val="FFFFFF"/>
                </a:solidFill>
                <a:latin typeface="Montserrat Bold"/>
                <a:ea typeface="Montserrat Bold"/>
                <a:cs typeface="Montserrat Bold"/>
                <a:sym typeface="Montserrat Bold"/>
              </a:rPr>
              <a:t>Wytwarzanie elektroodpadów:</a:t>
            </a:r>
          </a:p>
        </p:txBody>
      </p:sp>
      <p:grpSp>
        <p:nvGrpSpPr>
          <p:cNvPr id="14" name="Group 14"/>
          <p:cNvGrpSpPr/>
          <p:nvPr/>
        </p:nvGrpSpPr>
        <p:grpSpPr>
          <a:xfrm>
            <a:off x="0" y="9267825"/>
            <a:ext cx="18288000" cy="1028700"/>
            <a:chOff x="0" y="0"/>
            <a:chExt cx="24384000" cy="1371600"/>
          </a:xfrm>
        </p:grpSpPr>
        <p:grpSp>
          <p:nvGrpSpPr>
            <p:cNvPr id="15" name="Group 15"/>
            <p:cNvGrpSpPr/>
            <p:nvPr/>
          </p:nvGrpSpPr>
          <p:grpSpPr>
            <a:xfrm>
              <a:off x="0" y="0"/>
              <a:ext cx="24384000" cy="1371600"/>
              <a:chOff x="0" y="0"/>
              <a:chExt cx="4816593" cy="270933"/>
            </a:xfrm>
          </p:grpSpPr>
          <p:sp>
            <p:nvSpPr>
              <p:cNvPr id="16" name="Freeform 16"/>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FFFFF"/>
              </a:solidFill>
            </p:spPr>
            <p:txBody>
              <a:bodyPr/>
              <a:lstStyle/>
              <a:p>
                <a:endParaRPr lang="pl-PL"/>
              </a:p>
            </p:txBody>
          </p:sp>
          <p:sp>
            <p:nvSpPr>
              <p:cNvPr id="17" name="TextBox 17"/>
              <p:cNvSpPr txBox="1"/>
              <p:nvPr/>
            </p:nvSpPr>
            <p:spPr>
              <a:xfrm>
                <a:off x="0" y="38100"/>
                <a:ext cx="4816593" cy="232833"/>
              </a:xfrm>
              <a:prstGeom prst="rect">
                <a:avLst/>
              </a:prstGeom>
            </p:spPr>
            <p:txBody>
              <a:bodyPr lIns="50800" tIns="50800" rIns="50800" bIns="50800" rtlCol="0" anchor="ctr"/>
              <a:lstStyle/>
              <a:p>
                <a:pPr algn="ctr">
                  <a:lnSpc>
                    <a:spcPts val="2060"/>
                  </a:lnSpc>
                </a:pPr>
                <a:endParaRPr/>
              </a:p>
            </p:txBody>
          </p:sp>
        </p:grpSp>
        <p:sp>
          <p:nvSpPr>
            <p:cNvPr id="18" name="TextBox 18"/>
            <p:cNvSpPr txBox="1"/>
            <p:nvPr/>
          </p:nvSpPr>
          <p:spPr>
            <a:xfrm>
              <a:off x="675335" y="319405"/>
              <a:ext cx="23033331" cy="761365"/>
            </a:xfrm>
            <a:prstGeom prst="rect">
              <a:avLst/>
            </a:prstGeom>
          </p:spPr>
          <p:txBody>
            <a:bodyPr lIns="0" tIns="0" rIns="0" bIns="0" rtlCol="0" anchor="t">
              <a:spAutoFit/>
            </a:bodyPr>
            <a:lstStyle/>
            <a:p>
              <a:pPr algn="ctr">
                <a:lnSpc>
                  <a:spcPts val="2205"/>
                </a:lnSpc>
              </a:pPr>
              <a:r>
                <a:rPr lang="en-US" sz="2100" spc="-113">
                  <a:solidFill>
                    <a:srgbClr val="404A59"/>
                  </a:solidFill>
                  <a:latin typeface="Montserrat"/>
                  <a:ea typeface="Montserrat"/>
                  <a:cs typeface="Montserrat"/>
                  <a:sym typeface="Montserrat"/>
                </a:rPr>
                <a:t>Scenariusz zajęć powstał w ramach projektu edukacyjnego “Elektryczne Śmieci - szkolne centrum kreatywnej edukacji ekologicznej </a:t>
              </a:r>
            </a:p>
            <a:p>
              <a:pPr algn="ctr">
                <a:lnSpc>
                  <a:spcPts val="2205"/>
                </a:lnSpc>
              </a:pPr>
              <a:r>
                <a:rPr lang="en-US" sz="2100" spc="-113">
                  <a:solidFill>
                    <a:srgbClr val="404A59"/>
                  </a:solidFill>
                  <a:latin typeface="Montserrat"/>
                  <a:ea typeface="Montserrat"/>
                  <a:cs typeface="Montserrat"/>
                  <a:sym typeface="Montserrat"/>
                </a:rPr>
                <a:t>RLG w Twoim mieście – kampania edukacyjna 2024” przy współpracy Fundacji Odzyskaj Środowisko oraz Reverse Logistics Group Polska.</a:t>
              </a:r>
            </a:p>
          </p:txBody>
        </p:sp>
      </p:grpSp>
      <p:sp>
        <p:nvSpPr>
          <p:cNvPr id="19" name="TextBox 19"/>
          <p:cNvSpPr txBox="1"/>
          <p:nvPr/>
        </p:nvSpPr>
        <p:spPr>
          <a:xfrm>
            <a:off x="2780900" y="5237998"/>
            <a:ext cx="14478400" cy="762000"/>
          </a:xfrm>
          <a:prstGeom prst="rect">
            <a:avLst/>
          </a:prstGeom>
        </p:spPr>
        <p:txBody>
          <a:bodyPr lIns="0" tIns="0" rIns="0" bIns="0" rtlCol="0" anchor="t">
            <a:spAutoFit/>
          </a:bodyPr>
          <a:lstStyle/>
          <a:p>
            <a:pPr algn="l">
              <a:lnSpc>
                <a:spcPts val="6000"/>
              </a:lnSpc>
            </a:pPr>
            <a:r>
              <a:rPr lang="en-US" sz="5000" i="1" spc="-50">
                <a:solidFill>
                  <a:srgbClr val="FFFFFF"/>
                </a:solidFill>
                <a:latin typeface="Montserrat Italics"/>
                <a:ea typeface="Montserrat Italics"/>
                <a:cs typeface="Montserrat Italics"/>
                <a:sym typeface="Montserrat Italics"/>
              </a:rPr>
              <a:t>porównanie: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04A59"/>
        </a:solidFill>
        <a:effectLst/>
      </p:bgPr>
    </p:bg>
    <p:spTree>
      <p:nvGrpSpPr>
        <p:cNvPr id="1" name=""/>
        <p:cNvGrpSpPr/>
        <p:nvPr/>
      </p:nvGrpSpPr>
      <p:grpSpPr>
        <a:xfrm>
          <a:off x="0" y="0"/>
          <a:ext cx="0" cy="0"/>
          <a:chOff x="0" y="0"/>
          <a:chExt cx="0" cy="0"/>
        </a:xfrm>
      </p:grpSpPr>
      <p:sp>
        <p:nvSpPr>
          <p:cNvPr id="2" name="AutoShape 2"/>
          <p:cNvSpPr/>
          <p:nvPr/>
        </p:nvSpPr>
        <p:spPr>
          <a:xfrm>
            <a:off x="-323850" y="-1143000"/>
            <a:ext cx="2190750" cy="10953750"/>
          </a:xfrm>
          <a:prstGeom prst="rect">
            <a:avLst/>
          </a:prstGeom>
          <a:solidFill>
            <a:srgbClr val="FAFBFB"/>
          </a:solidFill>
        </p:spPr>
        <p:txBody>
          <a:bodyPr/>
          <a:lstStyle/>
          <a:p>
            <a:endParaRPr lang="pl-PL"/>
          </a:p>
        </p:txBody>
      </p:sp>
      <p:sp>
        <p:nvSpPr>
          <p:cNvPr id="3" name="AutoShape 3"/>
          <p:cNvSpPr/>
          <p:nvPr/>
        </p:nvSpPr>
        <p:spPr>
          <a:xfrm>
            <a:off x="10115550" y="1341522"/>
            <a:ext cx="7143750" cy="3696452"/>
          </a:xfrm>
          <a:prstGeom prst="rect">
            <a:avLst/>
          </a:prstGeom>
          <a:solidFill>
            <a:srgbClr val="93C23E"/>
          </a:solidFill>
        </p:spPr>
        <p:txBody>
          <a:bodyPr/>
          <a:lstStyle/>
          <a:p>
            <a:endParaRPr lang="pl-PL"/>
          </a:p>
        </p:txBody>
      </p:sp>
      <p:sp>
        <p:nvSpPr>
          <p:cNvPr id="4" name="AutoShape 4"/>
          <p:cNvSpPr/>
          <p:nvPr/>
        </p:nvSpPr>
        <p:spPr>
          <a:xfrm>
            <a:off x="2780900" y="6152398"/>
            <a:ext cx="14478400" cy="2915402"/>
          </a:xfrm>
          <a:prstGeom prst="rect">
            <a:avLst/>
          </a:prstGeom>
          <a:solidFill>
            <a:srgbClr val="FFFFFF"/>
          </a:solidFill>
        </p:spPr>
        <p:txBody>
          <a:bodyPr/>
          <a:lstStyle/>
          <a:p>
            <a:endParaRPr lang="pl-PL"/>
          </a:p>
        </p:txBody>
      </p:sp>
      <p:sp>
        <p:nvSpPr>
          <p:cNvPr id="5" name="AutoShape 5"/>
          <p:cNvSpPr/>
          <p:nvPr/>
        </p:nvSpPr>
        <p:spPr>
          <a:xfrm>
            <a:off x="2780900" y="1341522"/>
            <a:ext cx="7143750" cy="3744077"/>
          </a:xfrm>
          <a:prstGeom prst="rect">
            <a:avLst/>
          </a:prstGeom>
          <a:solidFill>
            <a:srgbClr val="2E87C3"/>
          </a:solidFill>
        </p:spPr>
        <p:txBody>
          <a:bodyPr/>
          <a:lstStyle/>
          <a:p>
            <a:endParaRPr lang="pl-PL"/>
          </a:p>
        </p:txBody>
      </p:sp>
      <p:grpSp>
        <p:nvGrpSpPr>
          <p:cNvPr id="6" name="Group 6"/>
          <p:cNvGrpSpPr/>
          <p:nvPr/>
        </p:nvGrpSpPr>
        <p:grpSpPr>
          <a:xfrm>
            <a:off x="10589047" y="1848475"/>
            <a:ext cx="6191650" cy="2866331"/>
            <a:chOff x="0" y="0"/>
            <a:chExt cx="8255533" cy="3821774"/>
          </a:xfrm>
        </p:grpSpPr>
        <p:sp>
          <p:nvSpPr>
            <p:cNvPr id="7" name="TextBox 7"/>
            <p:cNvSpPr txBox="1"/>
            <p:nvPr/>
          </p:nvSpPr>
          <p:spPr>
            <a:xfrm>
              <a:off x="0" y="-30361"/>
              <a:ext cx="8255533" cy="672888"/>
            </a:xfrm>
            <a:prstGeom prst="rect">
              <a:avLst/>
            </a:prstGeom>
          </p:spPr>
          <p:txBody>
            <a:bodyPr lIns="0" tIns="0" rIns="0" bIns="0" rtlCol="0" anchor="t">
              <a:spAutoFit/>
            </a:bodyPr>
            <a:lstStyle/>
            <a:p>
              <a:pPr algn="l">
                <a:lnSpc>
                  <a:spcPts val="4160"/>
                </a:lnSpc>
              </a:pPr>
              <a:r>
                <a:rPr lang="en-US" sz="3200" b="1" spc="256">
                  <a:solidFill>
                    <a:srgbClr val="222321"/>
                  </a:solidFill>
                  <a:latin typeface="Montserrat Bold"/>
                  <a:ea typeface="Montserrat Bold"/>
                  <a:cs typeface="Montserrat Bold"/>
                  <a:sym typeface="Montserrat Bold"/>
                </a:rPr>
                <a:t>W POLSCE:</a:t>
              </a:r>
            </a:p>
          </p:txBody>
        </p:sp>
        <p:sp>
          <p:nvSpPr>
            <p:cNvPr id="8" name="TextBox 8"/>
            <p:cNvSpPr txBox="1"/>
            <p:nvPr/>
          </p:nvSpPr>
          <p:spPr>
            <a:xfrm>
              <a:off x="6807" y="677254"/>
              <a:ext cx="8248727" cy="3158808"/>
            </a:xfrm>
            <a:prstGeom prst="rect">
              <a:avLst/>
            </a:prstGeom>
          </p:spPr>
          <p:txBody>
            <a:bodyPr lIns="0" tIns="0" rIns="0" bIns="0" rtlCol="0" anchor="t">
              <a:spAutoFit/>
            </a:bodyPr>
            <a:lstStyle/>
            <a:p>
              <a:pPr algn="l">
                <a:lnSpc>
                  <a:spcPts val="3900"/>
                </a:lnSpc>
              </a:pPr>
              <a:r>
                <a:rPr lang="en-US" sz="2600">
                  <a:solidFill>
                    <a:srgbClr val="000000"/>
                  </a:solidFill>
                  <a:latin typeface="Montserrat"/>
                  <a:ea typeface="Montserrat"/>
                  <a:cs typeface="Montserrat"/>
                  <a:sym typeface="Montserrat"/>
                </a:rPr>
                <a:t>Zaledwie 17% elektroodpadów w Polsce trafia do recyklingu. Reszta (około 83%) trafia do nielegalnych wysypisk, jest spalana lub ląduje w tradycyjnych śmieciach. </a:t>
              </a:r>
            </a:p>
          </p:txBody>
        </p:sp>
      </p:grpSp>
      <p:sp>
        <p:nvSpPr>
          <p:cNvPr id="9" name="TextBox 9"/>
          <p:cNvSpPr txBox="1"/>
          <p:nvPr/>
        </p:nvSpPr>
        <p:spPr>
          <a:xfrm>
            <a:off x="3259502" y="6771899"/>
            <a:ext cx="13521195" cy="1647825"/>
          </a:xfrm>
          <a:prstGeom prst="rect">
            <a:avLst/>
          </a:prstGeom>
        </p:spPr>
        <p:txBody>
          <a:bodyPr lIns="0" tIns="0" rIns="0" bIns="0" rtlCol="0" anchor="t">
            <a:spAutoFit/>
          </a:bodyPr>
          <a:lstStyle/>
          <a:p>
            <a:pPr algn="just">
              <a:lnSpc>
                <a:spcPts val="4499"/>
              </a:lnSpc>
            </a:pPr>
            <a:r>
              <a:rPr lang="en-US" sz="2999">
                <a:solidFill>
                  <a:srgbClr val="222321"/>
                </a:solidFill>
                <a:latin typeface="Montserrat"/>
                <a:ea typeface="Montserrat"/>
                <a:cs typeface="Montserrat"/>
                <a:sym typeface="Montserrat"/>
              </a:rPr>
              <a:t>Statystyki w Polsce są bardzo zbliżone do globalnych. Tylko około 17% elektrośmieci w Polsce trafia do recyklingu, co wskazuje na dużą niewłaściwą utylizację i brak odpowiednich działań w tym zakresie,</a:t>
            </a:r>
          </a:p>
        </p:txBody>
      </p:sp>
      <p:grpSp>
        <p:nvGrpSpPr>
          <p:cNvPr id="10" name="Group 10"/>
          <p:cNvGrpSpPr/>
          <p:nvPr/>
        </p:nvGrpSpPr>
        <p:grpSpPr>
          <a:xfrm>
            <a:off x="2945327" y="1848475"/>
            <a:ext cx="6820000" cy="2751138"/>
            <a:chOff x="0" y="0"/>
            <a:chExt cx="9093333" cy="3668183"/>
          </a:xfrm>
        </p:grpSpPr>
        <p:sp>
          <p:nvSpPr>
            <p:cNvPr id="11" name="TextBox 11"/>
            <p:cNvSpPr txBox="1"/>
            <p:nvPr/>
          </p:nvSpPr>
          <p:spPr>
            <a:xfrm>
              <a:off x="0" y="-28575"/>
              <a:ext cx="8680604" cy="672888"/>
            </a:xfrm>
            <a:prstGeom prst="rect">
              <a:avLst/>
            </a:prstGeom>
          </p:spPr>
          <p:txBody>
            <a:bodyPr lIns="0" tIns="0" rIns="0" bIns="0" rtlCol="0" anchor="t">
              <a:spAutoFit/>
            </a:bodyPr>
            <a:lstStyle/>
            <a:p>
              <a:pPr algn="l">
                <a:lnSpc>
                  <a:spcPts val="4160"/>
                </a:lnSpc>
              </a:pPr>
              <a:r>
                <a:rPr lang="en-US" sz="3200" b="1" spc="256">
                  <a:solidFill>
                    <a:srgbClr val="FFFFFF"/>
                  </a:solidFill>
                  <a:latin typeface="Montserrat Bold"/>
                  <a:ea typeface="Montserrat Bold"/>
                  <a:cs typeface="Montserrat Bold"/>
                  <a:sym typeface="Montserrat Bold"/>
                </a:rPr>
                <a:t>GLOBALNIE:</a:t>
              </a:r>
            </a:p>
          </p:txBody>
        </p:sp>
        <p:sp>
          <p:nvSpPr>
            <p:cNvPr id="12" name="TextBox 12"/>
            <p:cNvSpPr txBox="1"/>
            <p:nvPr/>
          </p:nvSpPr>
          <p:spPr>
            <a:xfrm>
              <a:off x="0" y="985943"/>
              <a:ext cx="9093333" cy="2682240"/>
            </a:xfrm>
            <a:prstGeom prst="rect">
              <a:avLst/>
            </a:prstGeom>
          </p:spPr>
          <p:txBody>
            <a:bodyPr lIns="0" tIns="0" rIns="0" bIns="0" rtlCol="0" anchor="t">
              <a:spAutoFit/>
            </a:bodyPr>
            <a:lstStyle/>
            <a:p>
              <a:pPr algn="just">
                <a:lnSpc>
                  <a:spcPts val="4050"/>
                </a:lnSpc>
              </a:pPr>
              <a:r>
                <a:rPr lang="en-US" sz="2700">
                  <a:solidFill>
                    <a:srgbClr val="FFFFFF"/>
                  </a:solidFill>
                  <a:latin typeface="Montserrat"/>
                  <a:ea typeface="Montserrat"/>
                  <a:cs typeface="Montserrat"/>
                  <a:sym typeface="Montserrat"/>
                </a:rPr>
                <a:t>17,4% elektroodpadów na świecie trafia do recyklingu, co oznacza, że 83% elektrośmieci jest niewłaściwie zarządzanych.</a:t>
              </a:r>
            </a:p>
          </p:txBody>
        </p:sp>
      </p:grpSp>
      <p:sp>
        <p:nvSpPr>
          <p:cNvPr id="13" name="TextBox 13"/>
          <p:cNvSpPr txBox="1"/>
          <p:nvPr/>
        </p:nvSpPr>
        <p:spPr>
          <a:xfrm>
            <a:off x="2780900" y="362365"/>
            <a:ext cx="14478400" cy="847725"/>
          </a:xfrm>
          <a:prstGeom prst="rect">
            <a:avLst/>
          </a:prstGeom>
        </p:spPr>
        <p:txBody>
          <a:bodyPr lIns="0" tIns="0" rIns="0" bIns="0" rtlCol="0" anchor="t">
            <a:spAutoFit/>
          </a:bodyPr>
          <a:lstStyle/>
          <a:p>
            <a:pPr algn="l">
              <a:lnSpc>
                <a:spcPts val="6720"/>
              </a:lnSpc>
            </a:pPr>
            <a:r>
              <a:rPr lang="en-US" sz="5600" b="1" spc="-56">
                <a:solidFill>
                  <a:srgbClr val="FFFFFF"/>
                </a:solidFill>
                <a:latin typeface="Montserrat Bold"/>
                <a:ea typeface="Montserrat Bold"/>
                <a:cs typeface="Montserrat Bold"/>
                <a:sym typeface="Montserrat Bold"/>
              </a:rPr>
              <a:t>Recykling elektroodpadów:</a:t>
            </a:r>
          </a:p>
        </p:txBody>
      </p:sp>
      <p:grpSp>
        <p:nvGrpSpPr>
          <p:cNvPr id="14" name="Group 14"/>
          <p:cNvGrpSpPr/>
          <p:nvPr/>
        </p:nvGrpSpPr>
        <p:grpSpPr>
          <a:xfrm>
            <a:off x="0" y="9267825"/>
            <a:ext cx="18288000" cy="1028700"/>
            <a:chOff x="0" y="0"/>
            <a:chExt cx="24384000" cy="1371600"/>
          </a:xfrm>
        </p:grpSpPr>
        <p:grpSp>
          <p:nvGrpSpPr>
            <p:cNvPr id="15" name="Group 15"/>
            <p:cNvGrpSpPr/>
            <p:nvPr/>
          </p:nvGrpSpPr>
          <p:grpSpPr>
            <a:xfrm>
              <a:off x="0" y="0"/>
              <a:ext cx="24384000" cy="1371600"/>
              <a:chOff x="0" y="0"/>
              <a:chExt cx="4816593" cy="270933"/>
            </a:xfrm>
          </p:grpSpPr>
          <p:sp>
            <p:nvSpPr>
              <p:cNvPr id="16" name="Freeform 16"/>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FFFFF"/>
              </a:solidFill>
            </p:spPr>
            <p:txBody>
              <a:bodyPr/>
              <a:lstStyle/>
              <a:p>
                <a:endParaRPr lang="pl-PL"/>
              </a:p>
            </p:txBody>
          </p:sp>
          <p:sp>
            <p:nvSpPr>
              <p:cNvPr id="17" name="TextBox 17"/>
              <p:cNvSpPr txBox="1"/>
              <p:nvPr/>
            </p:nvSpPr>
            <p:spPr>
              <a:xfrm>
                <a:off x="0" y="38100"/>
                <a:ext cx="4816593" cy="232833"/>
              </a:xfrm>
              <a:prstGeom prst="rect">
                <a:avLst/>
              </a:prstGeom>
            </p:spPr>
            <p:txBody>
              <a:bodyPr lIns="50800" tIns="50800" rIns="50800" bIns="50800" rtlCol="0" anchor="ctr"/>
              <a:lstStyle/>
              <a:p>
                <a:pPr algn="ctr">
                  <a:lnSpc>
                    <a:spcPts val="2060"/>
                  </a:lnSpc>
                </a:pPr>
                <a:endParaRPr/>
              </a:p>
            </p:txBody>
          </p:sp>
        </p:grpSp>
        <p:sp>
          <p:nvSpPr>
            <p:cNvPr id="18" name="TextBox 18"/>
            <p:cNvSpPr txBox="1"/>
            <p:nvPr/>
          </p:nvSpPr>
          <p:spPr>
            <a:xfrm>
              <a:off x="675335" y="319405"/>
              <a:ext cx="23033331" cy="761365"/>
            </a:xfrm>
            <a:prstGeom prst="rect">
              <a:avLst/>
            </a:prstGeom>
          </p:spPr>
          <p:txBody>
            <a:bodyPr lIns="0" tIns="0" rIns="0" bIns="0" rtlCol="0" anchor="t">
              <a:spAutoFit/>
            </a:bodyPr>
            <a:lstStyle/>
            <a:p>
              <a:pPr algn="ctr">
                <a:lnSpc>
                  <a:spcPts val="2205"/>
                </a:lnSpc>
              </a:pPr>
              <a:r>
                <a:rPr lang="en-US" sz="2100" spc="-113">
                  <a:solidFill>
                    <a:srgbClr val="404A59"/>
                  </a:solidFill>
                  <a:latin typeface="Montserrat"/>
                  <a:ea typeface="Montserrat"/>
                  <a:cs typeface="Montserrat"/>
                  <a:sym typeface="Montserrat"/>
                </a:rPr>
                <a:t>Scenariusz zajęć powstał w ramach projektu edukacyjnego “Elektryczne Śmieci - szkolne centrum kreatywnej edukacji ekologicznej </a:t>
              </a:r>
            </a:p>
            <a:p>
              <a:pPr algn="ctr">
                <a:lnSpc>
                  <a:spcPts val="2205"/>
                </a:lnSpc>
              </a:pPr>
              <a:r>
                <a:rPr lang="en-US" sz="2100" spc="-113">
                  <a:solidFill>
                    <a:srgbClr val="404A59"/>
                  </a:solidFill>
                  <a:latin typeface="Montserrat"/>
                  <a:ea typeface="Montserrat"/>
                  <a:cs typeface="Montserrat"/>
                  <a:sym typeface="Montserrat"/>
                </a:rPr>
                <a:t>RLG w Twoim mieście – kampania edukacyjna 2024” przy współpracy Fundacji Odzyskaj Środowisko oraz Reverse Logistics Group Polska.</a:t>
              </a:r>
            </a:p>
          </p:txBody>
        </p:sp>
      </p:grpSp>
      <p:sp>
        <p:nvSpPr>
          <p:cNvPr id="19" name="TextBox 19"/>
          <p:cNvSpPr txBox="1"/>
          <p:nvPr/>
        </p:nvSpPr>
        <p:spPr>
          <a:xfrm>
            <a:off x="2780900" y="5237998"/>
            <a:ext cx="14478400" cy="762000"/>
          </a:xfrm>
          <a:prstGeom prst="rect">
            <a:avLst/>
          </a:prstGeom>
        </p:spPr>
        <p:txBody>
          <a:bodyPr lIns="0" tIns="0" rIns="0" bIns="0" rtlCol="0" anchor="t">
            <a:spAutoFit/>
          </a:bodyPr>
          <a:lstStyle/>
          <a:p>
            <a:pPr algn="l">
              <a:lnSpc>
                <a:spcPts val="6000"/>
              </a:lnSpc>
            </a:pPr>
            <a:r>
              <a:rPr lang="en-US" sz="5000" i="1" spc="-50">
                <a:solidFill>
                  <a:srgbClr val="FFFFFF"/>
                </a:solidFill>
                <a:latin typeface="Montserrat Italics"/>
                <a:ea typeface="Montserrat Italics"/>
                <a:cs typeface="Montserrat Italics"/>
                <a:sym typeface="Montserrat Italics"/>
              </a:rPr>
              <a:t>porównanie: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04A59"/>
        </a:solidFill>
        <a:effectLst/>
      </p:bgPr>
    </p:bg>
    <p:spTree>
      <p:nvGrpSpPr>
        <p:cNvPr id="1" name=""/>
        <p:cNvGrpSpPr/>
        <p:nvPr/>
      </p:nvGrpSpPr>
      <p:grpSpPr>
        <a:xfrm>
          <a:off x="0" y="0"/>
          <a:ext cx="0" cy="0"/>
          <a:chOff x="0" y="0"/>
          <a:chExt cx="0" cy="0"/>
        </a:xfrm>
      </p:grpSpPr>
      <p:sp>
        <p:nvSpPr>
          <p:cNvPr id="2" name="AutoShape 2"/>
          <p:cNvSpPr/>
          <p:nvPr/>
        </p:nvSpPr>
        <p:spPr>
          <a:xfrm>
            <a:off x="-323850" y="-1143000"/>
            <a:ext cx="2190750" cy="10953750"/>
          </a:xfrm>
          <a:prstGeom prst="rect">
            <a:avLst/>
          </a:prstGeom>
          <a:solidFill>
            <a:srgbClr val="FAFBFB"/>
          </a:solidFill>
        </p:spPr>
        <p:txBody>
          <a:bodyPr/>
          <a:lstStyle/>
          <a:p>
            <a:endParaRPr lang="pl-PL"/>
          </a:p>
        </p:txBody>
      </p:sp>
      <p:sp>
        <p:nvSpPr>
          <p:cNvPr id="3" name="AutoShape 3"/>
          <p:cNvSpPr/>
          <p:nvPr/>
        </p:nvSpPr>
        <p:spPr>
          <a:xfrm>
            <a:off x="10115550" y="1341522"/>
            <a:ext cx="7143750" cy="3696452"/>
          </a:xfrm>
          <a:prstGeom prst="rect">
            <a:avLst/>
          </a:prstGeom>
          <a:solidFill>
            <a:srgbClr val="93C23E"/>
          </a:solidFill>
        </p:spPr>
        <p:txBody>
          <a:bodyPr/>
          <a:lstStyle/>
          <a:p>
            <a:endParaRPr lang="pl-PL"/>
          </a:p>
        </p:txBody>
      </p:sp>
      <p:sp>
        <p:nvSpPr>
          <p:cNvPr id="4" name="AutoShape 4"/>
          <p:cNvSpPr/>
          <p:nvPr/>
        </p:nvSpPr>
        <p:spPr>
          <a:xfrm>
            <a:off x="2780900" y="6152398"/>
            <a:ext cx="14478400" cy="2915402"/>
          </a:xfrm>
          <a:prstGeom prst="rect">
            <a:avLst/>
          </a:prstGeom>
          <a:solidFill>
            <a:srgbClr val="FFFFFF"/>
          </a:solidFill>
        </p:spPr>
        <p:txBody>
          <a:bodyPr/>
          <a:lstStyle/>
          <a:p>
            <a:endParaRPr lang="pl-PL"/>
          </a:p>
        </p:txBody>
      </p:sp>
      <p:sp>
        <p:nvSpPr>
          <p:cNvPr id="5" name="AutoShape 5"/>
          <p:cNvSpPr/>
          <p:nvPr/>
        </p:nvSpPr>
        <p:spPr>
          <a:xfrm>
            <a:off x="2780900" y="1341522"/>
            <a:ext cx="7143750" cy="3744077"/>
          </a:xfrm>
          <a:prstGeom prst="rect">
            <a:avLst/>
          </a:prstGeom>
          <a:solidFill>
            <a:srgbClr val="2E87C3"/>
          </a:solidFill>
        </p:spPr>
        <p:txBody>
          <a:bodyPr/>
          <a:lstStyle/>
          <a:p>
            <a:endParaRPr lang="pl-PL"/>
          </a:p>
        </p:txBody>
      </p:sp>
      <p:grpSp>
        <p:nvGrpSpPr>
          <p:cNvPr id="6" name="Group 6"/>
          <p:cNvGrpSpPr/>
          <p:nvPr/>
        </p:nvGrpSpPr>
        <p:grpSpPr>
          <a:xfrm>
            <a:off x="10591600" y="1804323"/>
            <a:ext cx="6191650" cy="1419721"/>
            <a:chOff x="0" y="0"/>
            <a:chExt cx="8255533" cy="1892961"/>
          </a:xfrm>
        </p:grpSpPr>
        <p:sp>
          <p:nvSpPr>
            <p:cNvPr id="7" name="TextBox 7"/>
            <p:cNvSpPr txBox="1"/>
            <p:nvPr/>
          </p:nvSpPr>
          <p:spPr>
            <a:xfrm>
              <a:off x="0" y="-30361"/>
              <a:ext cx="8255533" cy="672888"/>
            </a:xfrm>
            <a:prstGeom prst="rect">
              <a:avLst/>
            </a:prstGeom>
          </p:spPr>
          <p:txBody>
            <a:bodyPr lIns="0" tIns="0" rIns="0" bIns="0" rtlCol="0" anchor="t">
              <a:spAutoFit/>
            </a:bodyPr>
            <a:lstStyle/>
            <a:p>
              <a:pPr algn="l">
                <a:lnSpc>
                  <a:spcPts val="4160"/>
                </a:lnSpc>
              </a:pPr>
              <a:r>
                <a:rPr lang="en-US" sz="3200" b="1" spc="256">
                  <a:solidFill>
                    <a:srgbClr val="222321"/>
                  </a:solidFill>
                  <a:latin typeface="Montserrat Bold"/>
                  <a:ea typeface="Montserrat Bold"/>
                  <a:cs typeface="Montserrat Bold"/>
                  <a:sym typeface="Montserrat Bold"/>
                </a:rPr>
                <a:t>W POLSCE:</a:t>
              </a:r>
            </a:p>
          </p:txBody>
        </p:sp>
        <p:sp>
          <p:nvSpPr>
            <p:cNvPr id="8" name="TextBox 8"/>
            <p:cNvSpPr txBox="1"/>
            <p:nvPr/>
          </p:nvSpPr>
          <p:spPr>
            <a:xfrm>
              <a:off x="6807" y="677254"/>
              <a:ext cx="8248727" cy="1229995"/>
            </a:xfrm>
            <a:prstGeom prst="rect">
              <a:avLst/>
            </a:prstGeom>
          </p:spPr>
          <p:txBody>
            <a:bodyPr lIns="0" tIns="0" rIns="0" bIns="0" rtlCol="0" anchor="t">
              <a:spAutoFit/>
            </a:bodyPr>
            <a:lstStyle/>
            <a:p>
              <a:pPr algn="l">
                <a:lnSpc>
                  <a:spcPts val="3900"/>
                </a:lnSpc>
              </a:pPr>
              <a:r>
                <a:rPr lang="en-US" sz="2600">
                  <a:solidFill>
                    <a:srgbClr val="000000"/>
                  </a:solidFill>
                  <a:latin typeface="Montserrat"/>
                  <a:ea typeface="Montserrat"/>
                  <a:cs typeface="Montserrat"/>
                  <a:sym typeface="Montserrat"/>
                </a:rPr>
                <a:t>W Polsce liczba elektroodpadów rośnie o około 7% rocznie.</a:t>
              </a:r>
            </a:p>
          </p:txBody>
        </p:sp>
      </p:grpSp>
      <p:sp>
        <p:nvSpPr>
          <p:cNvPr id="9" name="TextBox 9"/>
          <p:cNvSpPr txBox="1"/>
          <p:nvPr/>
        </p:nvSpPr>
        <p:spPr>
          <a:xfrm>
            <a:off x="3259502" y="6209924"/>
            <a:ext cx="13521195" cy="2771776"/>
          </a:xfrm>
          <a:prstGeom prst="rect">
            <a:avLst/>
          </a:prstGeom>
        </p:spPr>
        <p:txBody>
          <a:bodyPr lIns="0" tIns="0" rIns="0" bIns="0" rtlCol="0" anchor="t">
            <a:spAutoFit/>
          </a:bodyPr>
          <a:lstStyle/>
          <a:p>
            <a:pPr algn="just">
              <a:lnSpc>
                <a:spcPts val="4499"/>
              </a:lnSpc>
            </a:pPr>
            <a:r>
              <a:rPr lang="en-US" sz="2999">
                <a:solidFill>
                  <a:srgbClr val="222321"/>
                </a:solidFill>
                <a:latin typeface="Montserrat"/>
                <a:ea typeface="Montserrat"/>
                <a:cs typeface="Montserrat"/>
                <a:sym typeface="Montserrat"/>
              </a:rPr>
              <a:t>Skala wzrostu elektroodpadów w Polsce (7% rocznie) jest wyższa niż średni globalny wzrost (około 3-4% rocznie). Może to wynikać z szybszego tempa wzrostu konsumpcji technologii w Polsce lub braku odpowiednich systemów zbiórki i recyklingu, które mogłyby zredukować produkcję elektrycznych śmieci.</a:t>
            </a:r>
          </a:p>
        </p:txBody>
      </p:sp>
      <p:grpSp>
        <p:nvGrpSpPr>
          <p:cNvPr id="10" name="Group 10"/>
          <p:cNvGrpSpPr/>
          <p:nvPr/>
        </p:nvGrpSpPr>
        <p:grpSpPr>
          <a:xfrm>
            <a:off x="2945327" y="1591300"/>
            <a:ext cx="6820000" cy="3265487"/>
            <a:chOff x="0" y="0"/>
            <a:chExt cx="9093333" cy="4353983"/>
          </a:xfrm>
        </p:grpSpPr>
        <p:sp>
          <p:nvSpPr>
            <p:cNvPr id="11" name="TextBox 11"/>
            <p:cNvSpPr txBox="1"/>
            <p:nvPr/>
          </p:nvSpPr>
          <p:spPr>
            <a:xfrm>
              <a:off x="0" y="-28575"/>
              <a:ext cx="8680604" cy="672888"/>
            </a:xfrm>
            <a:prstGeom prst="rect">
              <a:avLst/>
            </a:prstGeom>
          </p:spPr>
          <p:txBody>
            <a:bodyPr lIns="0" tIns="0" rIns="0" bIns="0" rtlCol="0" anchor="t">
              <a:spAutoFit/>
            </a:bodyPr>
            <a:lstStyle/>
            <a:p>
              <a:pPr algn="l">
                <a:lnSpc>
                  <a:spcPts val="4160"/>
                </a:lnSpc>
              </a:pPr>
              <a:r>
                <a:rPr lang="en-US" sz="3200" b="1" spc="256">
                  <a:solidFill>
                    <a:srgbClr val="FFFFFF"/>
                  </a:solidFill>
                  <a:latin typeface="Montserrat Bold"/>
                  <a:ea typeface="Montserrat Bold"/>
                  <a:cs typeface="Montserrat Bold"/>
                  <a:sym typeface="Montserrat Bold"/>
                </a:rPr>
                <a:t>GLOBALNIE:</a:t>
              </a:r>
            </a:p>
          </p:txBody>
        </p:sp>
        <p:sp>
          <p:nvSpPr>
            <p:cNvPr id="12" name="TextBox 12"/>
            <p:cNvSpPr txBox="1"/>
            <p:nvPr/>
          </p:nvSpPr>
          <p:spPr>
            <a:xfrm>
              <a:off x="0" y="985943"/>
              <a:ext cx="9093333" cy="3368040"/>
            </a:xfrm>
            <a:prstGeom prst="rect">
              <a:avLst/>
            </a:prstGeom>
          </p:spPr>
          <p:txBody>
            <a:bodyPr lIns="0" tIns="0" rIns="0" bIns="0" rtlCol="0" anchor="t">
              <a:spAutoFit/>
            </a:bodyPr>
            <a:lstStyle/>
            <a:p>
              <a:pPr algn="just">
                <a:lnSpc>
                  <a:spcPts val="4050"/>
                </a:lnSpc>
              </a:pPr>
              <a:r>
                <a:rPr lang="en-US" sz="2700">
                  <a:solidFill>
                    <a:srgbClr val="FFFFFF"/>
                  </a:solidFill>
                  <a:latin typeface="Montserrat"/>
                  <a:ea typeface="Montserrat"/>
                  <a:cs typeface="Montserrat"/>
                  <a:sym typeface="Montserrat"/>
                </a:rPr>
                <a:t>W ciągu ostatnich lat produkcja elektroodpadów na świecie wzrosła o 21%. Oczekuje się, że do 2030 roku wzrost ten będzie wynosił średnio 3-4% rocznie </a:t>
              </a:r>
            </a:p>
          </p:txBody>
        </p:sp>
      </p:grpSp>
      <p:sp>
        <p:nvSpPr>
          <p:cNvPr id="13" name="TextBox 13"/>
          <p:cNvSpPr txBox="1"/>
          <p:nvPr/>
        </p:nvSpPr>
        <p:spPr>
          <a:xfrm>
            <a:off x="2780900" y="362365"/>
            <a:ext cx="14478400" cy="847725"/>
          </a:xfrm>
          <a:prstGeom prst="rect">
            <a:avLst/>
          </a:prstGeom>
        </p:spPr>
        <p:txBody>
          <a:bodyPr lIns="0" tIns="0" rIns="0" bIns="0" rtlCol="0" anchor="t">
            <a:spAutoFit/>
          </a:bodyPr>
          <a:lstStyle/>
          <a:p>
            <a:pPr algn="l">
              <a:lnSpc>
                <a:spcPts val="6720"/>
              </a:lnSpc>
            </a:pPr>
            <a:r>
              <a:rPr lang="en-US" sz="5600" b="1" spc="-56">
                <a:solidFill>
                  <a:srgbClr val="FFFFFF"/>
                </a:solidFill>
                <a:latin typeface="Montserrat Bold"/>
                <a:ea typeface="Montserrat Bold"/>
                <a:cs typeface="Montserrat Bold"/>
                <a:sym typeface="Montserrat Bold"/>
              </a:rPr>
              <a:t>Wzrost liczby elektroodpadów:</a:t>
            </a:r>
          </a:p>
        </p:txBody>
      </p:sp>
      <p:grpSp>
        <p:nvGrpSpPr>
          <p:cNvPr id="14" name="Group 14"/>
          <p:cNvGrpSpPr/>
          <p:nvPr/>
        </p:nvGrpSpPr>
        <p:grpSpPr>
          <a:xfrm>
            <a:off x="0" y="9267825"/>
            <a:ext cx="18288000" cy="1028700"/>
            <a:chOff x="0" y="0"/>
            <a:chExt cx="24384000" cy="1371600"/>
          </a:xfrm>
        </p:grpSpPr>
        <p:grpSp>
          <p:nvGrpSpPr>
            <p:cNvPr id="15" name="Group 15"/>
            <p:cNvGrpSpPr/>
            <p:nvPr/>
          </p:nvGrpSpPr>
          <p:grpSpPr>
            <a:xfrm>
              <a:off x="0" y="0"/>
              <a:ext cx="24384000" cy="1371600"/>
              <a:chOff x="0" y="0"/>
              <a:chExt cx="4816593" cy="270933"/>
            </a:xfrm>
          </p:grpSpPr>
          <p:sp>
            <p:nvSpPr>
              <p:cNvPr id="16" name="Freeform 16"/>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FFFFF"/>
              </a:solidFill>
            </p:spPr>
            <p:txBody>
              <a:bodyPr/>
              <a:lstStyle/>
              <a:p>
                <a:endParaRPr lang="pl-PL"/>
              </a:p>
            </p:txBody>
          </p:sp>
          <p:sp>
            <p:nvSpPr>
              <p:cNvPr id="17" name="TextBox 17"/>
              <p:cNvSpPr txBox="1"/>
              <p:nvPr/>
            </p:nvSpPr>
            <p:spPr>
              <a:xfrm>
                <a:off x="0" y="38100"/>
                <a:ext cx="4816593" cy="232833"/>
              </a:xfrm>
              <a:prstGeom prst="rect">
                <a:avLst/>
              </a:prstGeom>
            </p:spPr>
            <p:txBody>
              <a:bodyPr lIns="50800" tIns="50800" rIns="50800" bIns="50800" rtlCol="0" anchor="ctr"/>
              <a:lstStyle/>
              <a:p>
                <a:pPr algn="ctr">
                  <a:lnSpc>
                    <a:spcPts val="2060"/>
                  </a:lnSpc>
                </a:pPr>
                <a:endParaRPr/>
              </a:p>
            </p:txBody>
          </p:sp>
        </p:grpSp>
        <p:sp>
          <p:nvSpPr>
            <p:cNvPr id="18" name="TextBox 18"/>
            <p:cNvSpPr txBox="1"/>
            <p:nvPr/>
          </p:nvSpPr>
          <p:spPr>
            <a:xfrm>
              <a:off x="675335" y="319405"/>
              <a:ext cx="23033331" cy="761365"/>
            </a:xfrm>
            <a:prstGeom prst="rect">
              <a:avLst/>
            </a:prstGeom>
          </p:spPr>
          <p:txBody>
            <a:bodyPr lIns="0" tIns="0" rIns="0" bIns="0" rtlCol="0" anchor="t">
              <a:spAutoFit/>
            </a:bodyPr>
            <a:lstStyle/>
            <a:p>
              <a:pPr algn="ctr">
                <a:lnSpc>
                  <a:spcPts val="2205"/>
                </a:lnSpc>
              </a:pPr>
              <a:r>
                <a:rPr lang="en-US" sz="2100" spc="-113">
                  <a:solidFill>
                    <a:srgbClr val="404A59"/>
                  </a:solidFill>
                  <a:latin typeface="Montserrat"/>
                  <a:ea typeface="Montserrat"/>
                  <a:cs typeface="Montserrat"/>
                  <a:sym typeface="Montserrat"/>
                </a:rPr>
                <a:t>Scenariusz zajęć powstał w ramach projektu edukacyjnego “Elektryczne Śmieci - szkolne centrum kreatywnej edukacji ekologicznej </a:t>
              </a:r>
            </a:p>
            <a:p>
              <a:pPr algn="ctr">
                <a:lnSpc>
                  <a:spcPts val="2205"/>
                </a:lnSpc>
              </a:pPr>
              <a:r>
                <a:rPr lang="en-US" sz="2100" spc="-113">
                  <a:solidFill>
                    <a:srgbClr val="404A59"/>
                  </a:solidFill>
                  <a:latin typeface="Montserrat"/>
                  <a:ea typeface="Montserrat"/>
                  <a:cs typeface="Montserrat"/>
                  <a:sym typeface="Montserrat"/>
                </a:rPr>
                <a:t>RLG w Twoim mieście – kampania edukacyjna 2024” przy współpracy Fundacji Odzyskaj Środowisko oraz Reverse Logistics Group Polska.</a:t>
              </a:r>
            </a:p>
          </p:txBody>
        </p:sp>
      </p:grpSp>
      <p:sp>
        <p:nvSpPr>
          <p:cNvPr id="19" name="TextBox 19"/>
          <p:cNvSpPr txBox="1"/>
          <p:nvPr/>
        </p:nvSpPr>
        <p:spPr>
          <a:xfrm>
            <a:off x="2780900" y="5237998"/>
            <a:ext cx="14478400" cy="762000"/>
          </a:xfrm>
          <a:prstGeom prst="rect">
            <a:avLst/>
          </a:prstGeom>
        </p:spPr>
        <p:txBody>
          <a:bodyPr lIns="0" tIns="0" rIns="0" bIns="0" rtlCol="0" anchor="t">
            <a:spAutoFit/>
          </a:bodyPr>
          <a:lstStyle/>
          <a:p>
            <a:pPr algn="l">
              <a:lnSpc>
                <a:spcPts val="6000"/>
              </a:lnSpc>
            </a:pPr>
            <a:r>
              <a:rPr lang="en-US" sz="5000" i="1" spc="-50">
                <a:solidFill>
                  <a:srgbClr val="FFFFFF"/>
                </a:solidFill>
                <a:latin typeface="Montserrat Italics"/>
                <a:ea typeface="Montserrat Italics"/>
                <a:cs typeface="Montserrat Italics"/>
                <a:sym typeface="Montserrat Italics"/>
              </a:rPr>
              <a:t>porównanie: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04A59"/>
        </a:solidFill>
        <a:effectLst/>
      </p:bgPr>
    </p:bg>
    <p:spTree>
      <p:nvGrpSpPr>
        <p:cNvPr id="1" name=""/>
        <p:cNvGrpSpPr/>
        <p:nvPr/>
      </p:nvGrpSpPr>
      <p:grpSpPr>
        <a:xfrm>
          <a:off x="0" y="0"/>
          <a:ext cx="0" cy="0"/>
          <a:chOff x="0" y="0"/>
          <a:chExt cx="0" cy="0"/>
        </a:xfrm>
      </p:grpSpPr>
      <p:sp>
        <p:nvSpPr>
          <p:cNvPr id="2" name="AutoShape 2"/>
          <p:cNvSpPr/>
          <p:nvPr/>
        </p:nvSpPr>
        <p:spPr>
          <a:xfrm>
            <a:off x="-323850" y="-1143000"/>
            <a:ext cx="2190750" cy="10953750"/>
          </a:xfrm>
          <a:prstGeom prst="rect">
            <a:avLst/>
          </a:prstGeom>
          <a:solidFill>
            <a:srgbClr val="FAFBFB"/>
          </a:solidFill>
        </p:spPr>
        <p:txBody>
          <a:bodyPr/>
          <a:lstStyle/>
          <a:p>
            <a:endParaRPr lang="pl-PL"/>
          </a:p>
        </p:txBody>
      </p:sp>
      <p:sp>
        <p:nvSpPr>
          <p:cNvPr id="3" name="AutoShape 3"/>
          <p:cNvSpPr/>
          <p:nvPr/>
        </p:nvSpPr>
        <p:spPr>
          <a:xfrm>
            <a:off x="10115550" y="1341522"/>
            <a:ext cx="7143750" cy="3696452"/>
          </a:xfrm>
          <a:prstGeom prst="rect">
            <a:avLst/>
          </a:prstGeom>
          <a:solidFill>
            <a:srgbClr val="93C23E"/>
          </a:solidFill>
        </p:spPr>
        <p:txBody>
          <a:bodyPr/>
          <a:lstStyle/>
          <a:p>
            <a:endParaRPr lang="pl-PL"/>
          </a:p>
        </p:txBody>
      </p:sp>
      <p:sp>
        <p:nvSpPr>
          <p:cNvPr id="4" name="AutoShape 4"/>
          <p:cNvSpPr/>
          <p:nvPr/>
        </p:nvSpPr>
        <p:spPr>
          <a:xfrm>
            <a:off x="2780900" y="6152398"/>
            <a:ext cx="14478400" cy="2915402"/>
          </a:xfrm>
          <a:prstGeom prst="rect">
            <a:avLst/>
          </a:prstGeom>
          <a:solidFill>
            <a:srgbClr val="FFFFFF"/>
          </a:solidFill>
        </p:spPr>
        <p:txBody>
          <a:bodyPr/>
          <a:lstStyle/>
          <a:p>
            <a:endParaRPr lang="pl-PL"/>
          </a:p>
        </p:txBody>
      </p:sp>
      <p:sp>
        <p:nvSpPr>
          <p:cNvPr id="5" name="AutoShape 5"/>
          <p:cNvSpPr/>
          <p:nvPr/>
        </p:nvSpPr>
        <p:spPr>
          <a:xfrm>
            <a:off x="2780900" y="1341522"/>
            <a:ext cx="7143750" cy="3744077"/>
          </a:xfrm>
          <a:prstGeom prst="rect">
            <a:avLst/>
          </a:prstGeom>
          <a:solidFill>
            <a:srgbClr val="2E87C3"/>
          </a:solidFill>
        </p:spPr>
        <p:txBody>
          <a:bodyPr/>
          <a:lstStyle/>
          <a:p>
            <a:endParaRPr lang="pl-PL"/>
          </a:p>
        </p:txBody>
      </p:sp>
      <p:grpSp>
        <p:nvGrpSpPr>
          <p:cNvPr id="6" name="Group 6"/>
          <p:cNvGrpSpPr/>
          <p:nvPr/>
        </p:nvGrpSpPr>
        <p:grpSpPr>
          <a:xfrm>
            <a:off x="10589047" y="2362825"/>
            <a:ext cx="6191650" cy="1901924"/>
            <a:chOff x="0" y="0"/>
            <a:chExt cx="8255533" cy="2535899"/>
          </a:xfrm>
        </p:grpSpPr>
        <p:sp>
          <p:nvSpPr>
            <p:cNvPr id="7" name="TextBox 7"/>
            <p:cNvSpPr txBox="1"/>
            <p:nvPr/>
          </p:nvSpPr>
          <p:spPr>
            <a:xfrm>
              <a:off x="0" y="-30361"/>
              <a:ext cx="8255533" cy="672888"/>
            </a:xfrm>
            <a:prstGeom prst="rect">
              <a:avLst/>
            </a:prstGeom>
          </p:spPr>
          <p:txBody>
            <a:bodyPr lIns="0" tIns="0" rIns="0" bIns="0" rtlCol="0" anchor="t">
              <a:spAutoFit/>
            </a:bodyPr>
            <a:lstStyle/>
            <a:p>
              <a:pPr algn="l">
                <a:lnSpc>
                  <a:spcPts val="4160"/>
                </a:lnSpc>
              </a:pPr>
              <a:r>
                <a:rPr lang="en-US" sz="3200" b="1" spc="256">
                  <a:solidFill>
                    <a:srgbClr val="222321"/>
                  </a:solidFill>
                  <a:latin typeface="Montserrat Bold"/>
                  <a:ea typeface="Montserrat Bold"/>
                  <a:cs typeface="Montserrat Bold"/>
                  <a:sym typeface="Montserrat Bold"/>
                </a:rPr>
                <a:t>W POLSCE:</a:t>
              </a:r>
            </a:p>
          </p:txBody>
        </p:sp>
        <p:sp>
          <p:nvSpPr>
            <p:cNvPr id="8" name="TextBox 8"/>
            <p:cNvSpPr txBox="1"/>
            <p:nvPr/>
          </p:nvSpPr>
          <p:spPr>
            <a:xfrm>
              <a:off x="6807" y="677254"/>
              <a:ext cx="8248727" cy="1872933"/>
            </a:xfrm>
            <a:prstGeom prst="rect">
              <a:avLst/>
            </a:prstGeom>
          </p:spPr>
          <p:txBody>
            <a:bodyPr lIns="0" tIns="0" rIns="0" bIns="0" rtlCol="0" anchor="t">
              <a:spAutoFit/>
            </a:bodyPr>
            <a:lstStyle/>
            <a:p>
              <a:pPr algn="l">
                <a:lnSpc>
                  <a:spcPts val="3900"/>
                </a:lnSpc>
              </a:pPr>
              <a:r>
                <a:rPr lang="en-US" sz="2600">
                  <a:solidFill>
                    <a:srgbClr val="000000"/>
                  </a:solidFill>
                  <a:latin typeface="Montserrat"/>
                  <a:ea typeface="Montserrat"/>
                  <a:cs typeface="Montserrat"/>
                  <a:sym typeface="Montserrat"/>
                </a:rPr>
                <a:t>W Polsce średnia produkcja e-odpadów na osobę wynosi 2,9 kg rocznie. </a:t>
              </a:r>
            </a:p>
          </p:txBody>
        </p:sp>
      </p:grpSp>
      <p:sp>
        <p:nvSpPr>
          <p:cNvPr id="9" name="TextBox 9"/>
          <p:cNvSpPr txBox="1"/>
          <p:nvPr/>
        </p:nvSpPr>
        <p:spPr>
          <a:xfrm>
            <a:off x="3259502" y="6490912"/>
            <a:ext cx="13521195" cy="2209800"/>
          </a:xfrm>
          <a:prstGeom prst="rect">
            <a:avLst/>
          </a:prstGeom>
        </p:spPr>
        <p:txBody>
          <a:bodyPr lIns="0" tIns="0" rIns="0" bIns="0" rtlCol="0" anchor="t">
            <a:spAutoFit/>
          </a:bodyPr>
          <a:lstStyle/>
          <a:p>
            <a:pPr algn="just">
              <a:lnSpc>
                <a:spcPts val="4499"/>
              </a:lnSpc>
            </a:pPr>
            <a:r>
              <a:rPr lang="en-US" sz="2999">
                <a:solidFill>
                  <a:srgbClr val="222321"/>
                </a:solidFill>
                <a:latin typeface="Montserrat"/>
                <a:ea typeface="Montserrat"/>
                <a:cs typeface="Montserrat"/>
                <a:sym typeface="Montserrat"/>
              </a:rPr>
              <a:t>Polska ma zdecydowanie niższą średnią produkcję elektroodpadów na osobę w porównaniu do globalnej średniej. Może to wskazywać na niższy poziom konsumpcji sprzętu elektronicznego w Polsce w porównaniu z krajami zachodnimi. </a:t>
            </a:r>
          </a:p>
        </p:txBody>
      </p:sp>
      <p:grpSp>
        <p:nvGrpSpPr>
          <p:cNvPr id="10" name="Group 10"/>
          <p:cNvGrpSpPr/>
          <p:nvPr/>
        </p:nvGrpSpPr>
        <p:grpSpPr>
          <a:xfrm>
            <a:off x="2945327" y="2362825"/>
            <a:ext cx="6820000" cy="1722437"/>
            <a:chOff x="0" y="0"/>
            <a:chExt cx="9093333" cy="2296583"/>
          </a:xfrm>
        </p:grpSpPr>
        <p:sp>
          <p:nvSpPr>
            <p:cNvPr id="11" name="TextBox 11"/>
            <p:cNvSpPr txBox="1"/>
            <p:nvPr/>
          </p:nvSpPr>
          <p:spPr>
            <a:xfrm>
              <a:off x="0" y="-28575"/>
              <a:ext cx="8680604" cy="672888"/>
            </a:xfrm>
            <a:prstGeom prst="rect">
              <a:avLst/>
            </a:prstGeom>
          </p:spPr>
          <p:txBody>
            <a:bodyPr lIns="0" tIns="0" rIns="0" bIns="0" rtlCol="0" anchor="t">
              <a:spAutoFit/>
            </a:bodyPr>
            <a:lstStyle/>
            <a:p>
              <a:pPr algn="l">
                <a:lnSpc>
                  <a:spcPts val="4160"/>
                </a:lnSpc>
              </a:pPr>
              <a:r>
                <a:rPr lang="en-US" sz="3200" b="1" spc="256">
                  <a:solidFill>
                    <a:srgbClr val="FFFFFF"/>
                  </a:solidFill>
                  <a:latin typeface="Montserrat Bold"/>
                  <a:ea typeface="Montserrat Bold"/>
                  <a:cs typeface="Montserrat Bold"/>
                  <a:sym typeface="Montserrat Bold"/>
                </a:rPr>
                <a:t>GLOBALNIE:</a:t>
              </a:r>
            </a:p>
          </p:txBody>
        </p:sp>
        <p:sp>
          <p:nvSpPr>
            <p:cNvPr id="12" name="TextBox 12"/>
            <p:cNvSpPr txBox="1"/>
            <p:nvPr/>
          </p:nvSpPr>
          <p:spPr>
            <a:xfrm>
              <a:off x="0" y="985943"/>
              <a:ext cx="9093333" cy="1310640"/>
            </a:xfrm>
            <a:prstGeom prst="rect">
              <a:avLst/>
            </a:prstGeom>
          </p:spPr>
          <p:txBody>
            <a:bodyPr lIns="0" tIns="0" rIns="0" bIns="0" rtlCol="0" anchor="t">
              <a:spAutoFit/>
            </a:bodyPr>
            <a:lstStyle/>
            <a:p>
              <a:pPr algn="just">
                <a:lnSpc>
                  <a:spcPts val="4050"/>
                </a:lnSpc>
              </a:pPr>
              <a:r>
                <a:rPr lang="en-US" sz="2700">
                  <a:solidFill>
                    <a:srgbClr val="FFFFFF"/>
                  </a:solidFill>
                  <a:latin typeface="Montserrat"/>
                  <a:ea typeface="Montserrat"/>
                  <a:cs typeface="Montserrat"/>
                  <a:sym typeface="Montserrat"/>
                </a:rPr>
                <a:t>Średnia produkcja elektroodpadów na osobę na świecie wynosi 7,3 kg rocznie .</a:t>
              </a:r>
            </a:p>
          </p:txBody>
        </p:sp>
      </p:grpSp>
      <p:sp>
        <p:nvSpPr>
          <p:cNvPr id="13" name="TextBox 13"/>
          <p:cNvSpPr txBox="1"/>
          <p:nvPr/>
        </p:nvSpPr>
        <p:spPr>
          <a:xfrm>
            <a:off x="2780900" y="362365"/>
            <a:ext cx="14478400" cy="847725"/>
          </a:xfrm>
          <a:prstGeom prst="rect">
            <a:avLst/>
          </a:prstGeom>
        </p:spPr>
        <p:txBody>
          <a:bodyPr lIns="0" tIns="0" rIns="0" bIns="0" rtlCol="0" anchor="t">
            <a:spAutoFit/>
          </a:bodyPr>
          <a:lstStyle/>
          <a:p>
            <a:pPr algn="l">
              <a:lnSpc>
                <a:spcPts val="6720"/>
              </a:lnSpc>
            </a:pPr>
            <a:r>
              <a:rPr lang="en-US" sz="5600" b="1" spc="-56">
                <a:solidFill>
                  <a:srgbClr val="FFFFFF"/>
                </a:solidFill>
                <a:latin typeface="Montserrat Bold"/>
                <a:ea typeface="Montserrat Bold"/>
                <a:cs typeface="Montserrat Bold"/>
                <a:sym typeface="Montserrat Bold"/>
              </a:rPr>
              <a:t>Produkcja elektroodpadów na osobę:</a:t>
            </a:r>
          </a:p>
        </p:txBody>
      </p:sp>
      <p:grpSp>
        <p:nvGrpSpPr>
          <p:cNvPr id="14" name="Group 14"/>
          <p:cNvGrpSpPr/>
          <p:nvPr/>
        </p:nvGrpSpPr>
        <p:grpSpPr>
          <a:xfrm>
            <a:off x="0" y="9267825"/>
            <a:ext cx="18288000" cy="1028700"/>
            <a:chOff x="0" y="0"/>
            <a:chExt cx="24384000" cy="1371600"/>
          </a:xfrm>
        </p:grpSpPr>
        <p:grpSp>
          <p:nvGrpSpPr>
            <p:cNvPr id="15" name="Group 15"/>
            <p:cNvGrpSpPr/>
            <p:nvPr/>
          </p:nvGrpSpPr>
          <p:grpSpPr>
            <a:xfrm>
              <a:off x="0" y="0"/>
              <a:ext cx="24384000" cy="1371600"/>
              <a:chOff x="0" y="0"/>
              <a:chExt cx="4816593" cy="270933"/>
            </a:xfrm>
          </p:grpSpPr>
          <p:sp>
            <p:nvSpPr>
              <p:cNvPr id="16" name="Freeform 16"/>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FFFFF"/>
              </a:solidFill>
            </p:spPr>
            <p:txBody>
              <a:bodyPr/>
              <a:lstStyle/>
              <a:p>
                <a:endParaRPr lang="pl-PL"/>
              </a:p>
            </p:txBody>
          </p:sp>
          <p:sp>
            <p:nvSpPr>
              <p:cNvPr id="17" name="TextBox 17"/>
              <p:cNvSpPr txBox="1"/>
              <p:nvPr/>
            </p:nvSpPr>
            <p:spPr>
              <a:xfrm>
                <a:off x="0" y="38100"/>
                <a:ext cx="4816593" cy="232833"/>
              </a:xfrm>
              <a:prstGeom prst="rect">
                <a:avLst/>
              </a:prstGeom>
            </p:spPr>
            <p:txBody>
              <a:bodyPr lIns="50800" tIns="50800" rIns="50800" bIns="50800" rtlCol="0" anchor="ctr"/>
              <a:lstStyle/>
              <a:p>
                <a:pPr algn="ctr">
                  <a:lnSpc>
                    <a:spcPts val="2060"/>
                  </a:lnSpc>
                </a:pPr>
                <a:endParaRPr/>
              </a:p>
            </p:txBody>
          </p:sp>
        </p:grpSp>
        <p:sp>
          <p:nvSpPr>
            <p:cNvPr id="18" name="TextBox 18"/>
            <p:cNvSpPr txBox="1"/>
            <p:nvPr/>
          </p:nvSpPr>
          <p:spPr>
            <a:xfrm>
              <a:off x="675335" y="319405"/>
              <a:ext cx="23033331" cy="761365"/>
            </a:xfrm>
            <a:prstGeom prst="rect">
              <a:avLst/>
            </a:prstGeom>
          </p:spPr>
          <p:txBody>
            <a:bodyPr lIns="0" tIns="0" rIns="0" bIns="0" rtlCol="0" anchor="t">
              <a:spAutoFit/>
            </a:bodyPr>
            <a:lstStyle/>
            <a:p>
              <a:pPr algn="ctr">
                <a:lnSpc>
                  <a:spcPts val="2205"/>
                </a:lnSpc>
              </a:pPr>
              <a:r>
                <a:rPr lang="en-US" sz="2100" spc="-113">
                  <a:solidFill>
                    <a:srgbClr val="404A59"/>
                  </a:solidFill>
                  <a:latin typeface="Montserrat"/>
                  <a:ea typeface="Montserrat"/>
                  <a:cs typeface="Montserrat"/>
                  <a:sym typeface="Montserrat"/>
                </a:rPr>
                <a:t>Scenariusz zajęć powstał w ramach projektu edukacyjnego “Elektryczne Śmieci - szkolne centrum kreatywnej edukacji ekologicznej </a:t>
              </a:r>
            </a:p>
            <a:p>
              <a:pPr algn="ctr">
                <a:lnSpc>
                  <a:spcPts val="2205"/>
                </a:lnSpc>
              </a:pPr>
              <a:r>
                <a:rPr lang="en-US" sz="2100" spc="-113">
                  <a:solidFill>
                    <a:srgbClr val="404A59"/>
                  </a:solidFill>
                  <a:latin typeface="Montserrat"/>
                  <a:ea typeface="Montserrat"/>
                  <a:cs typeface="Montserrat"/>
                  <a:sym typeface="Montserrat"/>
                </a:rPr>
                <a:t>RLG w Twoim mieście – kampania edukacyjna 2024” przy współpracy Fundacji Odzyskaj Środowisko oraz Reverse Logistics Group Polska.</a:t>
              </a:r>
            </a:p>
          </p:txBody>
        </p:sp>
      </p:grpSp>
      <p:sp>
        <p:nvSpPr>
          <p:cNvPr id="19" name="TextBox 19"/>
          <p:cNvSpPr txBox="1"/>
          <p:nvPr/>
        </p:nvSpPr>
        <p:spPr>
          <a:xfrm>
            <a:off x="2780900" y="5237998"/>
            <a:ext cx="14478400" cy="762000"/>
          </a:xfrm>
          <a:prstGeom prst="rect">
            <a:avLst/>
          </a:prstGeom>
        </p:spPr>
        <p:txBody>
          <a:bodyPr lIns="0" tIns="0" rIns="0" bIns="0" rtlCol="0" anchor="t">
            <a:spAutoFit/>
          </a:bodyPr>
          <a:lstStyle/>
          <a:p>
            <a:pPr algn="l">
              <a:lnSpc>
                <a:spcPts val="6000"/>
              </a:lnSpc>
            </a:pPr>
            <a:r>
              <a:rPr lang="en-US" sz="5000" i="1" spc="-50">
                <a:solidFill>
                  <a:srgbClr val="FFFFFF"/>
                </a:solidFill>
                <a:latin typeface="Montserrat Italics"/>
                <a:ea typeface="Montserrat Italics"/>
                <a:cs typeface="Montserrat Italics"/>
                <a:sym typeface="Montserrat Italics"/>
              </a:rPr>
              <a:t>porównanie: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22321"/>
        </a:solidFill>
        <a:effectLst/>
      </p:bgPr>
    </p:bg>
    <p:spTree>
      <p:nvGrpSpPr>
        <p:cNvPr id="1" name=""/>
        <p:cNvGrpSpPr/>
        <p:nvPr/>
      </p:nvGrpSpPr>
      <p:grpSpPr>
        <a:xfrm>
          <a:off x="0" y="0"/>
          <a:ext cx="0" cy="0"/>
          <a:chOff x="0" y="0"/>
          <a:chExt cx="0" cy="0"/>
        </a:xfrm>
      </p:grpSpPr>
      <p:sp>
        <p:nvSpPr>
          <p:cNvPr id="2" name="AutoShape 2"/>
          <p:cNvSpPr/>
          <p:nvPr/>
        </p:nvSpPr>
        <p:spPr>
          <a:xfrm>
            <a:off x="-323850" y="-274722"/>
            <a:ext cx="2190750" cy="10953750"/>
          </a:xfrm>
          <a:prstGeom prst="rect">
            <a:avLst/>
          </a:prstGeom>
          <a:solidFill>
            <a:srgbClr val="FAFBFB"/>
          </a:solidFill>
        </p:spPr>
        <p:txBody>
          <a:bodyPr/>
          <a:lstStyle/>
          <a:p>
            <a:endParaRPr lang="pl-PL"/>
          </a:p>
        </p:txBody>
      </p:sp>
      <p:sp>
        <p:nvSpPr>
          <p:cNvPr id="3" name="AutoShape 3"/>
          <p:cNvSpPr/>
          <p:nvPr/>
        </p:nvSpPr>
        <p:spPr>
          <a:xfrm>
            <a:off x="10115550" y="2297491"/>
            <a:ext cx="7143750" cy="3333750"/>
          </a:xfrm>
          <a:prstGeom prst="rect">
            <a:avLst/>
          </a:prstGeom>
          <a:solidFill>
            <a:srgbClr val="FAFBFB"/>
          </a:solidFill>
        </p:spPr>
        <p:txBody>
          <a:bodyPr/>
          <a:lstStyle/>
          <a:p>
            <a:endParaRPr lang="pl-PL"/>
          </a:p>
        </p:txBody>
      </p:sp>
      <p:sp>
        <p:nvSpPr>
          <p:cNvPr id="4" name="AutoShape 4"/>
          <p:cNvSpPr/>
          <p:nvPr/>
        </p:nvSpPr>
        <p:spPr>
          <a:xfrm>
            <a:off x="2780900" y="5821741"/>
            <a:ext cx="7143750" cy="3333750"/>
          </a:xfrm>
          <a:prstGeom prst="rect">
            <a:avLst/>
          </a:prstGeom>
          <a:solidFill>
            <a:srgbClr val="FAFBFB"/>
          </a:solidFill>
        </p:spPr>
        <p:txBody>
          <a:bodyPr/>
          <a:lstStyle/>
          <a:p>
            <a:endParaRPr lang="pl-PL"/>
          </a:p>
        </p:txBody>
      </p:sp>
      <p:sp>
        <p:nvSpPr>
          <p:cNvPr id="5" name="AutoShape 5"/>
          <p:cNvSpPr/>
          <p:nvPr/>
        </p:nvSpPr>
        <p:spPr>
          <a:xfrm>
            <a:off x="2780900" y="2297491"/>
            <a:ext cx="7143750" cy="3333750"/>
          </a:xfrm>
          <a:prstGeom prst="rect">
            <a:avLst/>
          </a:prstGeom>
          <a:solidFill>
            <a:srgbClr val="2E87C3"/>
          </a:solidFill>
        </p:spPr>
        <p:txBody>
          <a:bodyPr/>
          <a:lstStyle/>
          <a:p>
            <a:endParaRPr lang="pl-PL"/>
          </a:p>
        </p:txBody>
      </p:sp>
      <p:sp>
        <p:nvSpPr>
          <p:cNvPr id="6" name="AutoShape 6"/>
          <p:cNvSpPr/>
          <p:nvPr/>
        </p:nvSpPr>
        <p:spPr>
          <a:xfrm>
            <a:off x="10115550" y="5821741"/>
            <a:ext cx="7143750" cy="3333750"/>
          </a:xfrm>
          <a:prstGeom prst="rect">
            <a:avLst/>
          </a:prstGeom>
          <a:solidFill>
            <a:srgbClr val="2E87C3"/>
          </a:solidFill>
        </p:spPr>
        <p:txBody>
          <a:bodyPr/>
          <a:lstStyle/>
          <a:p>
            <a:endParaRPr lang="pl-PL"/>
          </a:p>
        </p:txBody>
      </p:sp>
      <p:grpSp>
        <p:nvGrpSpPr>
          <p:cNvPr id="7" name="Group 7"/>
          <p:cNvGrpSpPr/>
          <p:nvPr/>
        </p:nvGrpSpPr>
        <p:grpSpPr>
          <a:xfrm>
            <a:off x="10591600" y="3233670"/>
            <a:ext cx="6191650" cy="1461393"/>
            <a:chOff x="0" y="0"/>
            <a:chExt cx="8255533" cy="1948524"/>
          </a:xfrm>
        </p:grpSpPr>
        <p:sp>
          <p:nvSpPr>
            <p:cNvPr id="8" name="TextBox 8"/>
            <p:cNvSpPr txBox="1"/>
            <p:nvPr/>
          </p:nvSpPr>
          <p:spPr>
            <a:xfrm>
              <a:off x="0" y="-30361"/>
              <a:ext cx="8255533" cy="1371388"/>
            </a:xfrm>
            <a:prstGeom prst="rect">
              <a:avLst/>
            </a:prstGeom>
          </p:spPr>
          <p:txBody>
            <a:bodyPr lIns="0" tIns="0" rIns="0" bIns="0" rtlCol="0" anchor="t">
              <a:spAutoFit/>
            </a:bodyPr>
            <a:lstStyle/>
            <a:p>
              <a:pPr algn="l">
                <a:lnSpc>
                  <a:spcPts val="4160"/>
                </a:lnSpc>
              </a:pPr>
              <a:r>
                <a:rPr lang="en-US" sz="3200" b="1" spc="256">
                  <a:solidFill>
                    <a:srgbClr val="222321"/>
                  </a:solidFill>
                  <a:latin typeface="Montserrat Bold"/>
                  <a:ea typeface="Montserrat Bold"/>
                  <a:cs typeface="Montserrat Bold"/>
                  <a:sym typeface="Montserrat Bold"/>
                </a:rPr>
                <a:t>ZANIECZYSZCZENIE ŚRODOWISKA</a:t>
              </a:r>
            </a:p>
          </p:txBody>
        </p:sp>
        <p:sp>
          <p:nvSpPr>
            <p:cNvPr id="9" name="TextBox 9"/>
            <p:cNvSpPr txBox="1"/>
            <p:nvPr/>
          </p:nvSpPr>
          <p:spPr>
            <a:xfrm>
              <a:off x="6807" y="1375754"/>
              <a:ext cx="8248727" cy="587058"/>
            </a:xfrm>
            <a:prstGeom prst="rect">
              <a:avLst/>
            </a:prstGeom>
          </p:spPr>
          <p:txBody>
            <a:bodyPr lIns="0" tIns="0" rIns="0" bIns="0" rtlCol="0" anchor="t">
              <a:spAutoFit/>
            </a:bodyPr>
            <a:lstStyle/>
            <a:p>
              <a:pPr algn="l">
                <a:lnSpc>
                  <a:spcPts val="3900"/>
                </a:lnSpc>
              </a:pPr>
              <a:r>
                <a:rPr lang="en-US" sz="2600">
                  <a:solidFill>
                    <a:srgbClr val="222321"/>
                  </a:solidFill>
                  <a:latin typeface="Montserrat"/>
                  <a:ea typeface="Montserrat"/>
                  <a:cs typeface="Montserrat"/>
                  <a:sym typeface="Montserrat"/>
                </a:rPr>
                <a:t>woda, gleba, powietrze</a:t>
              </a:r>
            </a:p>
          </p:txBody>
        </p:sp>
      </p:grpSp>
      <p:grpSp>
        <p:nvGrpSpPr>
          <p:cNvPr id="10" name="Group 10"/>
          <p:cNvGrpSpPr/>
          <p:nvPr/>
        </p:nvGrpSpPr>
        <p:grpSpPr>
          <a:xfrm>
            <a:off x="3256950" y="6277056"/>
            <a:ext cx="6191650" cy="2423121"/>
            <a:chOff x="0" y="0"/>
            <a:chExt cx="8255533" cy="3230827"/>
          </a:xfrm>
        </p:grpSpPr>
        <p:sp>
          <p:nvSpPr>
            <p:cNvPr id="11" name="TextBox 11"/>
            <p:cNvSpPr txBox="1"/>
            <p:nvPr/>
          </p:nvSpPr>
          <p:spPr>
            <a:xfrm>
              <a:off x="0" y="-32147"/>
              <a:ext cx="8255533" cy="1371388"/>
            </a:xfrm>
            <a:prstGeom prst="rect">
              <a:avLst/>
            </a:prstGeom>
          </p:spPr>
          <p:txBody>
            <a:bodyPr lIns="0" tIns="0" rIns="0" bIns="0" rtlCol="0" anchor="t">
              <a:spAutoFit/>
            </a:bodyPr>
            <a:lstStyle/>
            <a:p>
              <a:pPr algn="l">
                <a:lnSpc>
                  <a:spcPts val="4160"/>
                </a:lnSpc>
              </a:pPr>
              <a:r>
                <a:rPr lang="en-US" sz="3200" b="1" spc="256">
                  <a:solidFill>
                    <a:srgbClr val="222321"/>
                  </a:solidFill>
                  <a:latin typeface="Montserrat Bold"/>
                  <a:ea typeface="Montserrat Bold"/>
                  <a:cs typeface="Montserrat Bold"/>
                  <a:sym typeface="Montserrat Bold"/>
                </a:rPr>
                <a:t>TOKSYCZNOŚĆ DLA ZDROWIA LUDZKIEGO</a:t>
              </a:r>
            </a:p>
          </p:txBody>
        </p:sp>
        <p:sp>
          <p:nvSpPr>
            <p:cNvPr id="12" name="TextBox 12"/>
            <p:cNvSpPr txBox="1"/>
            <p:nvPr/>
          </p:nvSpPr>
          <p:spPr>
            <a:xfrm>
              <a:off x="6807" y="1372182"/>
              <a:ext cx="8248727" cy="1872933"/>
            </a:xfrm>
            <a:prstGeom prst="rect">
              <a:avLst/>
            </a:prstGeom>
          </p:spPr>
          <p:txBody>
            <a:bodyPr lIns="0" tIns="0" rIns="0" bIns="0" rtlCol="0" anchor="t">
              <a:spAutoFit/>
            </a:bodyPr>
            <a:lstStyle/>
            <a:p>
              <a:pPr algn="l">
                <a:lnSpc>
                  <a:spcPts val="3900"/>
                </a:lnSpc>
              </a:pPr>
              <a:r>
                <a:rPr lang="en-US" sz="2600">
                  <a:solidFill>
                    <a:srgbClr val="222321"/>
                  </a:solidFill>
                  <a:latin typeface="Montserrat"/>
                  <a:ea typeface="Montserrat"/>
                  <a:cs typeface="Montserrat"/>
                  <a:sym typeface="Montserrat"/>
                </a:rPr>
                <a:t>uszkodzenia układu nerwowego, wątroby, nerek oraz układu oddechowego</a:t>
              </a:r>
            </a:p>
          </p:txBody>
        </p:sp>
      </p:grpSp>
      <p:grpSp>
        <p:nvGrpSpPr>
          <p:cNvPr id="13" name="Group 13"/>
          <p:cNvGrpSpPr/>
          <p:nvPr/>
        </p:nvGrpSpPr>
        <p:grpSpPr>
          <a:xfrm>
            <a:off x="10591600" y="6275717"/>
            <a:ext cx="6191650" cy="2425799"/>
            <a:chOff x="0" y="0"/>
            <a:chExt cx="8255533" cy="3234399"/>
          </a:xfrm>
        </p:grpSpPr>
        <p:sp>
          <p:nvSpPr>
            <p:cNvPr id="14" name="TextBox 14"/>
            <p:cNvSpPr txBox="1"/>
            <p:nvPr/>
          </p:nvSpPr>
          <p:spPr>
            <a:xfrm>
              <a:off x="0" y="-30361"/>
              <a:ext cx="8255533" cy="1371388"/>
            </a:xfrm>
            <a:prstGeom prst="rect">
              <a:avLst/>
            </a:prstGeom>
          </p:spPr>
          <p:txBody>
            <a:bodyPr lIns="0" tIns="0" rIns="0" bIns="0" rtlCol="0" anchor="t">
              <a:spAutoFit/>
            </a:bodyPr>
            <a:lstStyle/>
            <a:p>
              <a:pPr algn="l">
                <a:lnSpc>
                  <a:spcPts val="4160"/>
                </a:lnSpc>
              </a:pPr>
              <a:r>
                <a:rPr lang="en-US" sz="3200" b="1" spc="256">
                  <a:solidFill>
                    <a:srgbClr val="222321"/>
                  </a:solidFill>
                  <a:latin typeface="Montserrat Bold"/>
                  <a:ea typeface="Montserrat Bold"/>
                  <a:cs typeface="Montserrat Bold"/>
                  <a:sym typeface="Montserrat Bold"/>
                </a:rPr>
                <a:t>ZWIĘKSZONE RYZYKO POŻARÓW</a:t>
              </a:r>
            </a:p>
          </p:txBody>
        </p:sp>
        <p:sp>
          <p:nvSpPr>
            <p:cNvPr id="15" name="TextBox 15"/>
            <p:cNvSpPr txBox="1"/>
            <p:nvPr/>
          </p:nvSpPr>
          <p:spPr>
            <a:xfrm>
              <a:off x="6807" y="1375754"/>
              <a:ext cx="8248727" cy="1872933"/>
            </a:xfrm>
            <a:prstGeom prst="rect">
              <a:avLst/>
            </a:prstGeom>
          </p:spPr>
          <p:txBody>
            <a:bodyPr lIns="0" tIns="0" rIns="0" bIns="0" rtlCol="0" anchor="t">
              <a:spAutoFit/>
            </a:bodyPr>
            <a:lstStyle/>
            <a:p>
              <a:pPr algn="l">
                <a:lnSpc>
                  <a:spcPts val="3900"/>
                </a:lnSpc>
              </a:pPr>
              <a:r>
                <a:rPr lang="en-US" sz="2600">
                  <a:solidFill>
                    <a:srgbClr val="222321"/>
                  </a:solidFill>
                  <a:latin typeface="Montserrat"/>
                  <a:ea typeface="Montserrat"/>
                  <a:cs typeface="Montserrat"/>
                  <a:sym typeface="Montserrat"/>
                </a:rPr>
                <a:t>trudne do opanowania i mogą powodować dalsze zanieczyszczenie środowiska</a:t>
              </a:r>
            </a:p>
          </p:txBody>
        </p:sp>
      </p:grpSp>
      <p:grpSp>
        <p:nvGrpSpPr>
          <p:cNvPr id="16" name="Group 16"/>
          <p:cNvGrpSpPr/>
          <p:nvPr/>
        </p:nvGrpSpPr>
        <p:grpSpPr>
          <a:xfrm>
            <a:off x="3256950" y="2992568"/>
            <a:ext cx="6191650" cy="1943596"/>
            <a:chOff x="0" y="0"/>
            <a:chExt cx="8255533" cy="2591462"/>
          </a:xfrm>
        </p:grpSpPr>
        <p:sp>
          <p:nvSpPr>
            <p:cNvPr id="17" name="TextBox 17"/>
            <p:cNvSpPr txBox="1"/>
            <p:nvPr/>
          </p:nvSpPr>
          <p:spPr>
            <a:xfrm>
              <a:off x="0" y="-30361"/>
              <a:ext cx="8255533" cy="1371388"/>
            </a:xfrm>
            <a:prstGeom prst="rect">
              <a:avLst/>
            </a:prstGeom>
          </p:spPr>
          <p:txBody>
            <a:bodyPr lIns="0" tIns="0" rIns="0" bIns="0" rtlCol="0" anchor="t">
              <a:spAutoFit/>
            </a:bodyPr>
            <a:lstStyle/>
            <a:p>
              <a:pPr algn="l">
                <a:lnSpc>
                  <a:spcPts val="4160"/>
                </a:lnSpc>
              </a:pPr>
              <a:r>
                <a:rPr lang="en-US" sz="3200" b="1" spc="256">
                  <a:solidFill>
                    <a:srgbClr val="222321"/>
                  </a:solidFill>
                  <a:latin typeface="Montserrat Bold"/>
                  <a:ea typeface="Montserrat Bold"/>
                  <a:cs typeface="Montserrat Bold"/>
                  <a:sym typeface="Montserrat Bold"/>
                </a:rPr>
                <a:t>UTRATA CENNYCH SUROWCÓW</a:t>
              </a:r>
            </a:p>
          </p:txBody>
        </p:sp>
        <p:sp>
          <p:nvSpPr>
            <p:cNvPr id="18" name="TextBox 18"/>
            <p:cNvSpPr txBox="1"/>
            <p:nvPr/>
          </p:nvSpPr>
          <p:spPr>
            <a:xfrm>
              <a:off x="6807" y="1375754"/>
              <a:ext cx="8248727" cy="1229995"/>
            </a:xfrm>
            <a:prstGeom prst="rect">
              <a:avLst/>
            </a:prstGeom>
          </p:spPr>
          <p:txBody>
            <a:bodyPr lIns="0" tIns="0" rIns="0" bIns="0" rtlCol="0" anchor="t">
              <a:spAutoFit/>
            </a:bodyPr>
            <a:lstStyle/>
            <a:p>
              <a:pPr algn="l">
                <a:lnSpc>
                  <a:spcPts val="3900"/>
                </a:lnSpc>
              </a:pPr>
              <a:r>
                <a:rPr lang="en-US" sz="2600">
                  <a:solidFill>
                    <a:srgbClr val="222321"/>
                  </a:solidFill>
                  <a:latin typeface="Montserrat"/>
                  <a:ea typeface="Montserrat"/>
                  <a:cs typeface="Montserrat"/>
                  <a:sym typeface="Montserrat"/>
                </a:rPr>
                <a:t>złoto, srebro, miedź, platyna czy inne metale szlachetne</a:t>
              </a:r>
            </a:p>
          </p:txBody>
        </p:sp>
      </p:grpSp>
      <p:sp>
        <p:nvSpPr>
          <p:cNvPr id="19" name="TextBox 19"/>
          <p:cNvSpPr txBox="1"/>
          <p:nvPr/>
        </p:nvSpPr>
        <p:spPr>
          <a:xfrm>
            <a:off x="2780900" y="213792"/>
            <a:ext cx="15112333" cy="1828800"/>
          </a:xfrm>
          <a:prstGeom prst="rect">
            <a:avLst/>
          </a:prstGeom>
        </p:spPr>
        <p:txBody>
          <a:bodyPr lIns="0" tIns="0" rIns="0" bIns="0" rtlCol="0" anchor="t">
            <a:spAutoFit/>
          </a:bodyPr>
          <a:lstStyle/>
          <a:p>
            <a:pPr algn="l">
              <a:lnSpc>
                <a:spcPts val="7200"/>
              </a:lnSpc>
            </a:pPr>
            <a:r>
              <a:rPr lang="en-US" sz="6000" b="1" spc="-60">
                <a:solidFill>
                  <a:srgbClr val="FFFFFF"/>
                </a:solidFill>
                <a:latin typeface="Montserrat Bold"/>
                <a:ea typeface="Montserrat Bold"/>
                <a:cs typeface="Montserrat Bold"/>
                <a:sym typeface="Montserrat Bold"/>
              </a:rPr>
              <a:t>Zagrożenia związane z elektrycznymi śmieciami</a:t>
            </a:r>
          </a:p>
        </p:txBody>
      </p:sp>
      <p:sp>
        <p:nvSpPr>
          <p:cNvPr id="20" name="AutoShape 20"/>
          <p:cNvSpPr/>
          <p:nvPr/>
        </p:nvSpPr>
        <p:spPr>
          <a:xfrm>
            <a:off x="2780900" y="2077938"/>
            <a:ext cx="15108453" cy="76678"/>
          </a:xfrm>
          <a:prstGeom prst="rect">
            <a:avLst/>
          </a:prstGeom>
          <a:solidFill>
            <a:srgbClr val="2E87C3"/>
          </a:solidFill>
        </p:spPr>
        <p:txBody>
          <a:bodyPr/>
          <a:lstStyle/>
          <a:p>
            <a:endParaRPr lang="pl-PL"/>
          </a:p>
        </p:txBody>
      </p:sp>
      <p:grpSp>
        <p:nvGrpSpPr>
          <p:cNvPr id="21" name="Group 21"/>
          <p:cNvGrpSpPr/>
          <p:nvPr/>
        </p:nvGrpSpPr>
        <p:grpSpPr>
          <a:xfrm>
            <a:off x="0" y="9267825"/>
            <a:ext cx="18288000" cy="1028700"/>
            <a:chOff x="0" y="0"/>
            <a:chExt cx="24384000" cy="1371600"/>
          </a:xfrm>
        </p:grpSpPr>
        <p:grpSp>
          <p:nvGrpSpPr>
            <p:cNvPr id="22" name="Group 22"/>
            <p:cNvGrpSpPr/>
            <p:nvPr/>
          </p:nvGrpSpPr>
          <p:grpSpPr>
            <a:xfrm>
              <a:off x="0" y="0"/>
              <a:ext cx="24384000" cy="1371600"/>
              <a:chOff x="0" y="0"/>
              <a:chExt cx="4816593" cy="270933"/>
            </a:xfrm>
          </p:grpSpPr>
          <p:sp>
            <p:nvSpPr>
              <p:cNvPr id="23" name="Freeform 2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FFFFF"/>
              </a:solidFill>
            </p:spPr>
            <p:txBody>
              <a:bodyPr/>
              <a:lstStyle/>
              <a:p>
                <a:endParaRPr lang="pl-PL"/>
              </a:p>
            </p:txBody>
          </p:sp>
          <p:sp>
            <p:nvSpPr>
              <p:cNvPr id="24" name="TextBox 24"/>
              <p:cNvSpPr txBox="1"/>
              <p:nvPr/>
            </p:nvSpPr>
            <p:spPr>
              <a:xfrm>
                <a:off x="0" y="38100"/>
                <a:ext cx="4816593" cy="232833"/>
              </a:xfrm>
              <a:prstGeom prst="rect">
                <a:avLst/>
              </a:prstGeom>
            </p:spPr>
            <p:txBody>
              <a:bodyPr lIns="50800" tIns="50800" rIns="50800" bIns="50800" rtlCol="0" anchor="ctr"/>
              <a:lstStyle/>
              <a:p>
                <a:pPr algn="ctr">
                  <a:lnSpc>
                    <a:spcPts val="2060"/>
                  </a:lnSpc>
                </a:pPr>
                <a:endParaRPr/>
              </a:p>
            </p:txBody>
          </p:sp>
        </p:grpSp>
        <p:sp>
          <p:nvSpPr>
            <p:cNvPr id="25" name="TextBox 25"/>
            <p:cNvSpPr txBox="1"/>
            <p:nvPr/>
          </p:nvSpPr>
          <p:spPr>
            <a:xfrm>
              <a:off x="675335" y="319405"/>
              <a:ext cx="23033331" cy="761365"/>
            </a:xfrm>
            <a:prstGeom prst="rect">
              <a:avLst/>
            </a:prstGeom>
          </p:spPr>
          <p:txBody>
            <a:bodyPr lIns="0" tIns="0" rIns="0" bIns="0" rtlCol="0" anchor="t">
              <a:spAutoFit/>
            </a:bodyPr>
            <a:lstStyle/>
            <a:p>
              <a:pPr algn="ctr">
                <a:lnSpc>
                  <a:spcPts val="2205"/>
                </a:lnSpc>
              </a:pPr>
              <a:r>
                <a:rPr lang="en-US" sz="2100" spc="-113">
                  <a:solidFill>
                    <a:srgbClr val="404A59"/>
                  </a:solidFill>
                  <a:latin typeface="Montserrat"/>
                  <a:ea typeface="Montserrat"/>
                  <a:cs typeface="Montserrat"/>
                  <a:sym typeface="Montserrat"/>
                </a:rPr>
                <a:t>Scenariusz zajęć powstał w ramach projektu edukacyjnego “Elektryczne Śmieci - szkolne centrum kreatywnej edukacji ekologicznej </a:t>
              </a:r>
            </a:p>
            <a:p>
              <a:pPr algn="ctr">
                <a:lnSpc>
                  <a:spcPts val="2205"/>
                </a:lnSpc>
              </a:pPr>
              <a:r>
                <a:rPr lang="en-US" sz="2100" spc="-113">
                  <a:solidFill>
                    <a:srgbClr val="404A59"/>
                  </a:solidFill>
                  <a:latin typeface="Montserrat"/>
                  <a:ea typeface="Montserrat"/>
                  <a:cs typeface="Montserrat"/>
                  <a:sym typeface="Montserrat"/>
                </a:rPr>
                <a:t>RLG w Twoim mieście – kampania edukacyjna 2024” przy współpracy Fundacji Odzyskaj Środowisko oraz Reverse Logistics Group Polska.</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04A59"/>
        </a:solidFill>
        <a:effectLst/>
      </p:bgPr>
    </p:bg>
    <p:spTree>
      <p:nvGrpSpPr>
        <p:cNvPr id="1" name=""/>
        <p:cNvGrpSpPr/>
        <p:nvPr/>
      </p:nvGrpSpPr>
      <p:grpSpPr>
        <a:xfrm>
          <a:off x="0" y="0"/>
          <a:ext cx="0" cy="0"/>
          <a:chOff x="0" y="0"/>
          <a:chExt cx="0" cy="0"/>
        </a:xfrm>
      </p:grpSpPr>
      <p:grpSp>
        <p:nvGrpSpPr>
          <p:cNvPr id="2" name="Group 2"/>
          <p:cNvGrpSpPr/>
          <p:nvPr/>
        </p:nvGrpSpPr>
        <p:grpSpPr>
          <a:xfrm>
            <a:off x="-266700" y="-228600"/>
            <a:ext cx="9582150" cy="10744200"/>
            <a:chOff x="0" y="0"/>
            <a:chExt cx="12776200" cy="14325600"/>
          </a:xfrm>
        </p:grpSpPr>
        <p:pic>
          <p:nvPicPr>
            <p:cNvPr id="3" name="Picture 3"/>
            <p:cNvPicPr>
              <a:picLocks noChangeAspect="1"/>
            </p:cNvPicPr>
            <p:nvPr/>
          </p:nvPicPr>
          <p:blipFill>
            <a:blip r:embed="rId2"/>
            <a:srcRect l="19202" r="19202"/>
            <a:stretch>
              <a:fillRect/>
            </a:stretch>
          </p:blipFill>
          <p:spPr>
            <a:xfrm>
              <a:off x="0" y="0"/>
              <a:ext cx="4089400" cy="4605867"/>
            </a:xfrm>
            <a:prstGeom prst="rect">
              <a:avLst/>
            </a:prstGeom>
          </p:spPr>
        </p:pic>
        <p:pic>
          <p:nvPicPr>
            <p:cNvPr id="4" name="Picture 4"/>
            <p:cNvPicPr>
              <a:picLocks noChangeAspect="1"/>
            </p:cNvPicPr>
            <p:nvPr/>
          </p:nvPicPr>
          <p:blipFill>
            <a:blip r:embed="rId3"/>
            <a:srcRect l="35599" r="35599"/>
            <a:stretch>
              <a:fillRect/>
            </a:stretch>
          </p:blipFill>
          <p:spPr>
            <a:xfrm>
              <a:off x="4343400" y="0"/>
              <a:ext cx="4089400" cy="9465733"/>
            </a:xfrm>
            <a:prstGeom prst="rect">
              <a:avLst/>
            </a:prstGeom>
          </p:spPr>
        </p:pic>
        <p:pic>
          <p:nvPicPr>
            <p:cNvPr id="5" name="Picture 5"/>
            <p:cNvPicPr>
              <a:picLocks noChangeAspect="1"/>
            </p:cNvPicPr>
            <p:nvPr/>
          </p:nvPicPr>
          <p:blipFill>
            <a:blip r:embed="rId4"/>
            <a:srcRect l="34740" t="16955" r="1203" b="43954"/>
            <a:stretch>
              <a:fillRect/>
            </a:stretch>
          </p:blipFill>
          <p:spPr>
            <a:xfrm>
              <a:off x="8686800" y="0"/>
              <a:ext cx="4089400" cy="4605867"/>
            </a:xfrm>
            <a:prstGeom prst="rect">
              <a:avLst/>
            </a:prstGeom>
          </p:spPr>
        </p:pic>
        <p:pic>
          <p:nvPicPr>
            <p:cNvPr id="6" name="Picture 6"/>
            <p:cNvPicPr>
              <a:picLocks noChangeAspect="1"/>
            </p:cNvPicPr>
            <p:nvPr/>
          </p:nvPicPr>
          <p:blipFill>
            <a:blip r:embed="rId5"/>
            <a:srcRect l="35581" r="35581"/>
            <a:stretch>
              <a:fillRect/>
            </a:stretch>
          </p:blipFill>
          <p:spPr>
            <a:xfrm>
              <a:off x="0" y="4859867"/>
              <a:ext cx="4089400" cy="9465733"/>
            </a:xfrm>
            <a:prstGeom prst="rect">
              <a:avLst/>
            </a:prstGeom>
          </p:spPr>
        </p:pic>
        <p:pic>
          <p:nvPicPr>
            <p:cNvPr id="7" name="Picture 7"/>
            <p:cNvPicPr>
              <a:picLocks noChangeAspect="1"/>
            </p:cNvPicPr>
            <p:nvPr/>
          </p:nvPicPr>
          <p:blipFill>
            <a:blip r:embed="rId6"/>
            <a:srcRect l="852" t="23018" r="8438" b="636"/>
            <a:stretch>
              <a:fillRect/>
            </a:stretch>
          </p:blipFill>
          <p:spPr>
            <a:xfrm>
              <a:off x="4343400" y="9719733"/>
              <a:ext cx="4089400" cy="4605867"/>
            </a:xfrm>
            <a:prstGeom prst="rect">
              <a:avLst/>
            </a:prstGeom>
          </p:spPr>
        </p:pic>
        <p:pic>
          <p:nvPicPr>
            <p:cNvPr id="8" name="Picture 8"/>
            <p:cNvPicPr>
              <a:picLocks noChangeAspect="1"/>
            </p:cNvPicPr>
            <p:nvPr/>
          </p:nvPicPr>
          <p:blipFill>
            <a:blip r:embed="rId7"/>
            <a:srcRect l="35608" r="35608"/>
            <a:stretch>
              <a:fillRect/>
            </a:stretch>
          </p:blipFill>
          <p:spPr>
            <a:xfrm>
              <a:off x="8686800" y="4859867"/>
              <a:ext cx="4089400" cy="9465733"/>
            </a:xfrm>
            <a:prstGeom prst="rect">
              <a:avLst/>
            </a:prstGeom>
          </p:spPr>
        </p:pic>
      </p:grpSp>
      <p:grpSp>
        <p:nvGrpSpPr>
          <p:cNvPr id="9" name="Group 9"/>
          <p:cNvGrpSpPr/>
          <p:nvPr/>
        </p:nvGrpSpPr>
        <p:grpSpPr>
          <a:xfrm>
            <a:off x="10083934" y="363200"/>
            <a:ext cx="6858400" cy="8484276"/>
            <a:chOff x="0" y="0"/>
            <a:chExt cx="9144533" cy="11312367"/>
          </a:xfrm>
        </p:grpSpPr>
        <p:sp>
          <p:nvSpPr>
            <p:cNvPr id="10" name="TextBox 10"/>
            <p:cNvSpPr txBox="1"/>
            <p:nvPr/>
          </p:nvSpPr>
          <p:spPr>
            <a:xfrm>
              <a:off x="0" y="-19050"/>
              <a:ext cx="9144533" cy="4321175"/>
            </a:xfrm>
            <a:prstGeom prst="rect">
              <a:avLst/>
            </a:prstGeom>
          </p:spPr>
          <p:txBody>
            <a:bodyPr lIns="0" tIns="0" rIns="0" bIns="0" rtlCol="0" anchor="t">
              <a:spAutoFit/>
            </a:bodyPr>
            <a:lstStyle/>
            <a:p>
              <a:pPr algn="l">
                <a:lnSpc>
                  <a:spcPts val="5399"/>
                </a:lnSpc>
              </a:pPr>
              <a:r>
                <a:rPr lang="en-US" sz="4499" b="1" spc="224">
                  <a:solidFill>
                    <a:srgbClr val="FFFFFF"/>
                  </a:solidFill>
                  <a:latin typeface="Montserrat Bold"/>
                  <a:ea typeface="Montserrat Bold"/>
                  <a:cs typeface="Montserrat Bold"/>
                  <a:sym typeface="Montserrat Bold"/>
                </a:rPr>
                <a:t>JAK PRAWIDŁOWO UTYLIZOWAĆ ELEKTRYCZNE ŚMIECI?</a:t>
              </a:r>
            </a:p>
            <a:p>
              <a:pPr algn="l">
                <a:lnSpc>
                  <a:spcPts val="4320"/>
                </a:lnSpc>
              </a:pPr>
              <a:endParaRPr lang="en-US" sz="4499" b="1" spc="224">
                <a:solidFill>
                  <a:srgbClr val="FFFFFF"/>
                </a:solidFill>
                <a:latin typeface="Montserrat Bold"/>
                <a:ea typeface="Montserrat Bold"/>
                <a:cs typeface="Montserrat Bold"/>
                <a:sym typeface="Montserrat Bold"/>
              </a:endParaRPr>
            </a:p>
          </p:txBody>
        </p:sp>
        <p:sp>
          <p:nvSpPr>
            <p:cNvPr id="11" name="TextBox 11"/>
            <p:cNvSpPr txBox="1"/>
            <p:nvPr/>
          </p:nvSpPr>
          <p:spPr>
            <a:xfrm>
              <a:off x="0" y="4401741"/>
              <a:ext cx="9144533" cy="6910626"/>
            </a:xfrm>
            <a:prstGeom prst="rect">
              <a:avLst/>
            </a:prstGeom>
          </p:spPr>
          <p:txBody>
            <a:bodyPr lIns="0" tIns="0" rIns="0" bIns="0" rtlCol="0" anchor="t">
              <a:spAutoFit/>
            </a:bodyPr>
            <a:lstStyle/>
            <a:p>
              <a:pPr marL="666925" lvl="1" indent="-333463" algn="just">
                <a:lnSpc>
                  <a:spcPts val="4633"/>
                </a:lnSpc>
                <a:buFont typeface="Arial"/>
                <a:buChar char="•"/>
              </a:pPr>
              <a:r>
                <a:rPr lang="en-US" sz="3089">
                  <a:solidFill>
                    <a:srgbClr val="FAFBFB"/>
                  </a:solidFill>
                  <a:latin typeface="Montserrat"/>
                  <a:ea typeface="Montserrat"/>
                  <a:cs typeface="Montserrat"/>
                  <a:sym typeface="Montserrat"/>
                </a:rPr>
                <a:t>Zbieranie elektrycznych śmieci podczas specjalnych zbiórek.</a:t>
              </a:r>
            </a:p>
            <a:p>
              <a:pPr marL="666925" lvl="1" indent="-333463" algn="just">
                <a:lnSpc>
                  <a:spcPts val="4633"/>
                </a:lnSpc>
                <a:buFont typeface="Arial"/>
                <a:buChar char="•"/>
              </a:pPr>
              <a:r>
                <a:rPr lang="en-US" sz="3089">
                  <a:solidFill>
                    <a:srgbClr val="FAFBFB"/>
                  </a:solidFill>
                  <a:latin typeface="Montserrat"/>
                  <a:ea typeface="Montserrat"/>
                  <a:cs typeface="Montserrat"/>
                  <a:sym typeface="Montserrat"/>
                </a:rPr>
                <a:t>Oddawanie zużytych baterii do specjalnych wrzutni na baterie.</a:t>
              </a:r>
            </a:p>
            <a:p>
              <a:pPr marL="666925" lvl="1" indent="-333463" algn="just">
                <a:lnSpc>
                  <a:spcPts val="4633"/>
                </a:lnSpc>
                <a:buFont typeface="Arial"/>
                <a:buChar char="•"/>
              </a:pPr>
              <a:r>
                <a:rPr lang="en-US" sz="3089">
                  <a:solidFill>
                    <a:srgbClr val="FAFBFB"/>
                  </a:solidFill>
                  <a:latin typeface="Montserrat"/>
                  <a:ea typeface="Montserrat"/>
                  <a:cs typeface="Montserrat"/>
                  <a:sym typeface="Montserrat"/>
                </a:rPr>
                <a:t>Recykling w profesjonalnych zakładach przetwarzania.</a:t>
              </a:r>
            </a:p>
            <a:p>
              <a:pPr marL="666925" lvl="1" indent="-333463" algn="just">
                <a:lnSpc>
                  <a:spcPts val="4633"/>
                </a:lnSpc>
                <a:buFont typeface="Arial"/>
                <a:buChar char="•"/>
              </a:pPr>
              <a:r>
                <a:rPr lang="en-US" sz="3089">
                  <a:solidFill>
                    <a:srgbClr val="FAFBFB"/>
                  </a:solidFill>
                  <a:latin typeface="Montserrat"/>
                  <a:ea typeface="Montserrat"/>
                  <a:cs typeface="Montserrat"/>
                  <a:sym typeface="Montserrat"/>
                </a:rPr>
                <a:t>Oddawanie zużytego sprzętu do specjalnych pojemników.</a:t>
              </a:r>
            </a:p>
            <a:p>
              <a:pPr algn="just">
                <a:lnSpc>
                  <a:spcPts val="4633"/>
                </a:lnSpc>
              </a:pPr>
              <a:endParaRPr lang="en-US" sz="3089">
                <a:solidFill>
                  <a:srgbClr val="FAFBFB"/>
                </a:solidFill>
                <a:latin typeface="Montserrat"/>
                <a:ea typeface="Montserrat"/>
                <a:cs typeface="Montserrat"/>
                <a:sym typeface="Montserrat"/>
              </a:endParaRPr>
            </a:p>
          </p:txBody>
        </p:sp>
      </p:grpSp>
      <p:grpSp>
        <p:nvGrpSpPr>
          <p:cNvPr id="12" name="Group 12"/>
          <p:cNvGrpSpPr/>
          <p:nvPr/>
        </p:nvGrpSpPr>
        <p:grpSpPr>
          <a:xfrm>
            <a:off x="-381000" y="9305925"/>
            <a:ext cx="18669000" cy="1247775"/>
            <a:chOff x="0" y="0"/>
            <a:chExt cx="24384000" cy="1371600"/>
          </a:xfrm>
        </p:grpSpPr>
        <p:grpSp>
          <p:nvGrpSpPr>
            <p:cNvPr id="13" name="Group 13"/>
            <p:cNvGrpSpPr/>
            <p:nvPr/>
          </p:nvGrpSpPr>
          <p:grpSpPr>
            <a:xfrm>
              <a:off x="0" y="0"/>
              <a:ext cx="24384000" cy="1371600"/>
              <a:chOff x="0" y="0"/>
              <a:chExt cx="4816593" cy="270933"/>
            </a:xfrm>
          </p:grpSpPr>
          <p:sp>
            <p:nvSpPr>
              <p:cNvPr id="14" name="Freeform 14"/>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FFFFF"/>
              </a:solidFill>
            </p:spPr>
            <p:txBody>
              <a:bodyPr/>
              <a:lstStyle/>
              <a:p>
                <a:endParaRPr lang="pl-PL"/>
              </a:p>
            </p:txBody>
          </p:sp>
          <p:sp>
            <p:nvSpPr>
              <p:cNvPr id="15" name="TextBox 15"/>
              <p:cNvSpPr txBox="1"/>
              <p:nvPr/>
            </p:nvSpPr>
            <p:spPr>
              <a:xfrm>
                <a:off x="0" y="38100"/>
                <a:ext cx="4816593" cy="232833"/>
              </a:xfrm>
              <a:prstGeom prst="rect">
                <a:avLst/>
              </a:prstGeom>
            </p:spPr>
            <p:txBody>
              <a:bodyPr lIns="50800" tIns="50800" rIns="50800" bIns="50800" rtlCol="0" anchor="ctr"/>
              <a:lstStyle/>
              <a:p>
                <a:pPr algn="ctr">
                  <a:lnSpc>
                    <a:spcPts val="2060"/>
                  </a:lnSpc>
                </a:pPr>
                <a:endParaRPr/>
              </a:p>
            </p:txBody>
          </p:sp>
        </p:grpSp>
        <p:sp>
          <p:nvSpPr>
            <p:cNvPr id="16" name="TextBox 16"/>
            <p:cNvSpPr txBox="1"/>
            <p:nvPr/>
          </p:nvSpPr>
          <p:spPr>
            <a:xfrm>
              <a:off x="675335" y="319405"/>
              <a:ext cx="23033331" cy="761365"/>
            </a:xfrm>
            <a:prstGeom prst="rect">
              <a:avLst/>
            </a:prstGeom>
          </p:spPr>
          <p:txBody>
            <a:bodyPr lIns="0" tIns="0" rIns="0" bIns="0" rtlCol="0" anchor="t">
              <a:spAutoFit/>
            </a:bodyPr>
            <a:lstStyle/>
            <a:p>
              <a:pPr algn="ctr">
                <a:lnSpc>
                  <a:spcPts val="2205"/>
                </a:lnSpc>
              </a:pPr>
              <a:r>
                <a:rPr lang="en-US" sz="2100" spc="-113">
                  <a:solidFill>
                    <a:srgbClr val="404A59"/>
                  </a:solidFill>
                  <a:latin typeface="Montserrat"/>
                  <a:ea typeface="Montserrat"/>
                  <a:cs typeface="Montserrat"/>
                  <a:sym typeface="Montserrat"/>
                </a:rPr>
                <a:t>Scenariusz zajęć powstał w ramach projektu edukacyjnego “Elektryczne Śmieci - szkolne centrum kreatywnej edukacji ekologicznej </a:t>
              </a:r>
            </a:p>
            <a:p>
              <a:pPr algn="ctr">
                <a:lnSpc>
                  <a:spcPts val="2205"/>
                </a:lnSpc>
              </a:pPr>
              <a:r>
                <a:rPr lang="en-US" sz="2100" spc="-113">
                  <a:solidFill>
                    <a:srgbClr val="404A59"/>
                  </a:solidFill>
                  <a:latin typeface="Montserrat"/>
                  <a:ea typeface="Montserrat"/>
                  <a:cs typeface="Montserrat"/>
                  <a:sym typeface="Montserrat"/>
                </a:rPr>
                <a:t>RLG w Twoim mieście – kampania edukacyjna 2024” przy współpracy Fundacji Odzyskaj Środowisko oraz Reverse Logistics Group Polska.</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22321"/>
        </a:solidFill>
        <a:effectLst/>
      </p:bgPr>
    </p:bg>
    <p:spTree>
      <p:nvGrpSpPr>
        <p:cNvPr id="1" name=""/>
        <p:cNvGrpSpPr/>
        <p:nvPr/>
      </p:nvGrpSpPr>
      <p:grpSpPr>
        <a:xfrm>
          <a:off x="0" y="0"/>
          <a:ext cx="0" cy="0"/>
          <a:chOff x="0" y="0"/>
          <a:chExt cx="0" cy="0"/>
        </a:xfrm>
      </p:grpSpPr>
      <p:sp>
        <p:nvSpPr>
          <p:cNvPr id="2" name="TextBox 2"/>
          <p:cNvSpPr txBox="1"/>
          <p:nvPr/>
        </p:nvSpPr>
        <p:spPr>
          <a:xfrm>
            <a:off x="3365647" y="599795"/>
            <a:ext cx="14211060" cy="7886700"/>
          </a:xfrm>
          <a:prstGeom prst="rect">
            <a:avLst/>
          </a:prstGeom>
        </p:spPr>
        <p:txBody>
          <a:bodyPr lIns="0" tIns="0" rIns="0" bIns="0" rtlCol="0" anchor="t">
            <a:spAutoFit/>
          </a:bodyPr>
          <a:lstStyle/>
          <a:p>
            <a:pPr algn="just">
              <a:lnSpc>
                <a:spcPts val="5399"/>
              </a:lnSpc>
            </a:pPr>
            <a:r>
              <a:rPr lang="en-US" sz="4499" b="1" spc="-44">
                <a:solidFill>
                  <a:srgbClr val="FAFBFB"/>
                </a:solidFill>
                <a:latin typeface="Montserrat Bold"/>
                <a:ea typeface="Montserrat Bold"/>
                <a:cs typeface="Montserrat Bold"/>
                <a:sym typeface="Montserrat Bold"/>
              </a:rPr>
              <a:t>ELEKTRYCZNE  ŚMIECI </a:t>
            </a:r>
          </a:p>
          <a:p>
            <a:pPr algn="just">
              <a:lnSpc>
                <a:spcPts val="4799"/>
              </a:lnSpc>
            </a:pPr>
            <a:r>
              <a:rPr lang="en-US" sz="3999" spc="-39">
                <a:solidFill>
                  <a:srgbClr val="FAFBFB"/>
                </a:solidFill>
                <a:latin typeface="Montserrat"/>
                <a:ea typeface="Montserrat"/>
                <a:cs typeface="Montserrat"/>
                <a:sym typeface="Montserrat"/>
              </a:rPr>
              <a:t>to zużyte bądź zniszczone sprzęty elektroniczne i elektryczne, czyli takie, które kiedykolwiek działały na prąd lub na baterie. </a:t>
            </a:r>
          </a:p>
          <a:p>
            <a:pPr algn="just">
              <a:lnSpc>
                <a:spcPts val="4799"/>
              </a:lnSpc>
            </a:pPr>
            <a:r>
              <a:rPr lang="en-US" sz="3999" spc="-39">
                <a:solidFill>
                  <a:srgbClr val="FAFBFB"/>
                </a:solidFill>
                <a:latin typeface="Montserrat"/>
                <a:ea typeface="Montserrat"/>
                <a:cs typeface="Montserrat"/>
                <a:sym typeface="Montserrat"/>
              </a:rPr>
              <a:t>Urządzenia, które już nie działają lub już ich nie używamy, powinny trafić, np. do Punktu Selektywnej Zbiórki Odpadów Komunalnych (PSZOK), do specjalnych kontenerów podczas zbiórek elektrycznych śmieci, do pojemników, np. tych czerwonych ustawionych w miastach. Oddając zużyty sprzęt do tych miejsc sprawiamy, że mogą one trafić do profesjonalnych zakładów przetwarzania i zostać poddane recyklingowi</a:t>
            </a:r>
          </a:p>
          <a:p>
            <a:pPr algn="just">
              <a:lnSpc>
                <a:spcPts val="4919"/>
              </a:lnSpc>
            </a:pPr>
            <a:endParaRPr lang="en-US" sz="3999" spc="-39">
              <a:solidFill>
                <a:srgbClr val="FAFBFB"/>
              </a:solidFill>
              <a:latin typeface="Montserrat"/>
              <a:ea typeface="Montserrat"/>
              <a:cs typeface="Montserrat"/>
              <a:sym typeface="Montserrat"/>
            </a:endParaRPr>
          </a:p>
        </p:txBody>
      </p:sp>
      <p:sp>
        <p:nvSpPr>
          <p:cNvPr id="3" name="AutoShape 3"/>
          <p:cNvSpPr/>
          <p:nvPr/>
        </p:nvSpPr>
        <p:spPr>
          <a:xfrm>
            <a:off x="-323850" y="-274722"/>
            <a:ext cx="2190750" cy="10953750"/>
          </a:xfrm>
          <a:prstGeom prst="rect">
            <a:avLst/>
          </a:prstGeom>
          <a:solidFill>
            <a:srgbClr val="FAFBFB"/>
          </a:solidFill>
        </p:spPr>
        <p:txBody>
          <a:bodyPr/>
          <a:lstStyle/>
          <a:p>
            <a:endParaRPr lang="pl-PL"/>
          </a:p>
        </p:txBody>
      </p:sp>
      <p:grpSp>
        <p:nvGrpSpPr>
          <p:cNvPr id="4" name="Group 4"/>
          <p:cNvGrpSpPr/>
          <p:nvPr/>
        </p:nvGrpSpPr>
        <p:grpSpPr>
          <a:xfrm>
            <a:off x="628650" y="3963903"/>
            <a:ext cx="2476500" cy="2476500"/>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E87C3"/>
            </a:solidFill>
          </p:spPr>
          <p:txBody>
            <a:bodyPr/>
            <a:lstStyle/>
            <a:p>
              <a:endParaRPr lang="pl-PL"/>
            </a:p>
          </p:txBody>
        </p:sp>
      </p:grpSp>
      <p:grpSp>
        <p:nvGrpSpPr>
          <p:cNvPr id="6" name="Group 6"/>
          <p:cNvGrpSpPr/>
          <p:nvPr/>
        </p:nvGrpSpPr>
        <p:grpSpPr>
          <a:xfrm>
            <a:off x="0" y="9267825"/>
            <a:ext cx="18288000" cy="1028700"/>
            <a:chOff x="0" y="0"/>
            <a:chExt cx="24384000" cy="1371600"/>
          </a:xfrm>
        </p:grpSpPr>
        <p:grpSp>
          <p:nvGrpSpPr>
            <p:cNvPr id="7" name="Group 7"/>
            <p:cNvGrpSpPr/>
            <p:nvPr/>
          </p:nvGrpSpPr>
          <p:grpSpPr>
            <a:xfrm>
              <a:off x="0" y="0"/>
              <a:ext cx="24384000" cy="1371600"/>
              <a:chOff x="0" y="0"/>
              <a:chExt cx="4816593" cy="270933"/>
            </a:xfrm>
          </p:grpSpPr>
          <p:sp>
            <p:nvSpPr>
              <p:cNvPr id="8" name="Freeform 8"/>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FFFFF"/>
              </a:solidFill>
            </p:spPr>
            <p:txBody>
              <a:bodyPr/>
              <a:lstStyle/>
              <a:p>
                <a:endParaRPr lang="pl-PL"/>
              </a:p>
            </p:txBody>
          </p:sp>
          <p:sp>
            <p:nvSpPr>
              <p:cNvPr id="9" name="TextBox 9"/>
              <p:cNvSpPr txBox="1"/>
              <p:nvPr/>
            </p:nvSpPr>
            <p:spPr>
              <a:xfrm>
                <a:off x="0" y="38100"/>
                <a:ext cx="4816593" cy="232833"/>
              </a:xfrm>
              <a:prstGeom prst="rect">
                <a:avLst/>
              </a:prstGeom>
            </p:spPr>
            <p:txBody>
              <a:bodyPr lIns="50800" tIns="50800" rIns="50800" bIns="50800" rtlCol="0" anchor="ctr"/>
              <a:lstStyle/>
              <a:p>
                <a:pPr algn="ctr">
                  <a:lnSpc>
                    <a:spcPts val="2060"/>
                  </a:lnSpc>
                </a:pPr>
                <a:endParaRPr/>
              </a:p>
            </p:txBody>
          </p:sp>
        </p:grpSp>
        <p:sp>
          <p:nvSpPr>
            <p:cNvPr id="10" name="TextBox 10"/>
            <p:cNvSpPr txBox="1"/>
            <p:nvPr/>
          </p:nvSpPr>
          <p:spPr>
            <a:xfrm>
              <a:off x="675335" y="319405"/>
              <a:ext cx="23033331" cy="761365"/>
            </a:xfrm>
            <a:prstGeom prst="rect">
              <a:avLst/>
            </a:prstGeom>
          </p:spPr>
          <p:txBody>
            <a:bodyPr lIns="0" tIns="0" rIns="0" bIns="0" rtlCol="0" anchor="t">
              <a:spAutoFit/>
            </a:bodyPr>
            <a:lstStyle/>
            <a:p>
              <a:pPr algn="ctr">
                <a:lnSpc>
                  <a:spcPts val="2205"/>
                </a:lnSpc>
              </a:pPr>
              <a:r>
                <a:rPr lang="en-US" sz="2100" spc="-113">
                  <a:solidFill>
                    <a:srgbClr val="404A59"/>
                  </a:solidFill>
                  <a:latin typeface="Montserrat"/>
                  <a:ea typeface="Montserrat"/>
                  <a:cs typeface="Montserrat"/>
                  <a:sym typeface="Montserrat"/>
                </a:rPr>
                <a:t>Scenariusz zajęć powstał w ramach projektu edukacyjnego “Elektryczne Śmieci - szkolne centrum kreatywnej edukacji ekologicznej </a:t>
              </a:r>
            </a:p>
            <a:p>
              <a:pPr algn="ctr">
                <a:lnSpc>
                  <a:spcPts val="2205"/>
                </a:lnSpc>
              </a:pPr>
              <a:r>
                <a:rPr lang="en-US" sz="2100" spc="-113">
                  <a:solidFill>
                    <a:srgbClr val="404A59"/>
                  </a:solidFill>
                  <a:latin typeface="Montserrat"/>
                  <a:ea typeface="Montserrat"/>
                  <a:cs typeface="Montserrat"/>
                  <a:sym typeface="Montserrat"/>
                </a:rPr>
                <a:t>RLG w Twoim mieście – kampania edukacyjna 2024” przy współpracy Fundacji Odzyskaj Środowisko oraz Reverse Logistics Group Polska.</a:t>
              </a:r>
            </a:p>
          </p:txBody>
        </p:sp>
      </p:grpSp>
      <p:sp>
        <p:nvSpPr>
          <p:cNvPr id="11" name="Freeform 11"/>
          <p:cNvSpPr/>
          <p:nvPr/>
        </p:nvSpPr>
        <p:spPr>
          <a:xfrm>
            <a:off x="1038225" y="4396465"/>
            <a:ext cx="1763477" cy="1611377"/>
          </a:xfrm>
          <a:custGeom>
            <a:avLst/>
            <a:gdLst/>
            <a:ahLst/>
            <a:cxnLst/>
            <a:rect l="l" t="t" r="r" b="b"/>
            <a:pathLst>
              <a:path w="1763477" h="1611377">
                <a:moveTo>
                  <a:pt x="0" y="0"/>
                </a:moveTo>
                <a:lnTo>
                  <a:pt x="1763477" y="0"/>
                </a:lnTo>
                <a:lnTo>
                  <a:pt x="1763477" y="1611377"/>
                </a:lnTo>
                <a:lnTo>
                  <a:pt x="0" y="16113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22321"/>
        </a:solidFill>
        <a:effectLst/>
      </p:bgPr>
    </p:bg>
    <p:spTree>
      <p:nvGrpSpPr>
        <p:cNvPr id="1" name=""/>
        <p:cNvGrpSpPr/>
        <p:nvPr/>
      </p:nvGrpSpPr>
      <p:grpSpPr>
        <a:xfrm>
          <a:off x="0" y="0"/>
          <a:ext cx="0" cy="0"/>
          <a:chOff x="0" y="0"/>
          <a:chExt cx="0" cy="0"/>
        </a:xfrm>
      </p:grpSpPr>
      <p:sp>
        <p:nvSpPr>
          <p:cNvPr id="2" name="AutoShape 2"/>
          <p:cNvSpPr/>
          <p:nvPr/>
        </p:nvSpPr>
        <p:spPr>
          <a:xfrm>
            <a:off x="-323850" y="-274722"/>
            <a:ext cx="2190750" cy="10953750"/>
          </a:xfrm>
          <a:prstGeom prst="rect">
            <a:avLst/>
          </a:prstGeom>
          <a:solidFill>
            <a:srgbClr val="FAFBFB"/>
          </a:solidFill>
        </p:spPr>
        <p:txBody>
          <a:bodyPr/>
          <a:lstStyle/>
          <a:p>
            <a:endParaRPr lang="pl-PL"/>
          </a:p>
        </p:txBody>
      </p:sp>
      <p:sp>
        <p:nvSpPr>
          <p:cNvPr id="3" name="TextBox 3"/>
          <p:cNvSpPr txBox="1"/>
          <p:nvPr/>
        </p:nvSpPr>
        <p:spPr>
          <a:xfrm>
            <a:off x="2110575" y="6755701"/>
            <a:ext cx="2857900" cy="482382"/>
          </a:xfrm>
          <a:prstGeom prst="rect">
            <a:avLst/>
          </a:prstGeom>
        </p:spPr>
        <p:txBody>
          <a:bodyPr lIns="0" tIns="0" rIns="0" bIns="0" rtlCol="0" anchor="t">
            <a:spAutoFit/>
          </a:bodyPr>
          <a:lstStyle/>
          <a:p>
            <a:pPr algn="ctr">
              <a:lnSpc>
                <a:spcPts val="4199"/>
              </a:lnSpc>
            </a:pPr>
            <a:r>
              <a:rPr lang="en-US" sz="2799">
                <a:solidFill>
                  <a:srgbClr val="FAFBFB"/>
                </a:solidFill>
                <a:latin typeface="Montserrat"/>
                <a:ea typeface="Montserrat"/>
                <a:cs typeface="Montserrat"/>
                <a:sym typeface="Montserrat"/>
              </a:rPr>
              <a:t>telewizory</a:t>
            </a:r>
          </a:p>
        </p:txBody>
      </p:sp>
      <p:grpSp>
        <p:nvGrpSpPr>
          <p:cNvPr id="4" name="Group 4"/>
          <p:cNvGrpSpPr/>
          <p:nvPr/>
        </p:nvGrpSpPr>
        <p:grpSpPr>
          <a:xfrm>
            <a:off x="2301275" y="4173059"/>
            <a:ext cx="2476500" cy="2476500"/>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E87C3"/>
            </a:solidFill>
          </p:spPr>
          <p:txBody>
            <a:bodyPr/>
            <a:lstStyle/>
            <a:p>
              <a:endParaRPr lang="pl-PL"/>
            </a:p>
          </p:txBody>
        </p:sp>
      </p:grpSp>
      <p:grpSp>
        <p:nvGrpSpPr>
          <p:cNvPr id="6" name="Group 6"/>
          <p:cNvGrpSpPr/>
          <p:nvPr/>
        </p:nvGrpSpPr>
        <p:grpSpPr>
          <a:xfrm>
            <a:off x="4910123" y="5584126"/>
            <a:ext cx="2476500" cy="2476500"/>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E87C3"/>
            </a:solidFill>
          </p:spPr>
          <p:txBody>
            <a:bodyPr/>
            <a:lstStyle/>
            <a:p>
              <a:endParaRPr lang="pl-PL"/>
            </a:p>
          </p:txBody>
        </p:sp>
      </p:grpSp>
      <p:sp>
        <p:nvSpPr>
          <p:cNvPr id="8" name="TextBox 8"/>
          <p:cNvSpPr txBox="1"/>
          <p:nvPr/>
        </p:nvSpPr>
        <p:spPr>
          <a:xfrm>
            <a:off x="7332228" y="6755701"/>
            <a:ext cx="2857900" cy="482382"/>
          </a:xfrm>
          <a:prstGeom prst="rect">
            <a:avLst/>
          </a:prstGeom>
        </p:spPr>
        <p:txBody>
          <a:bodyPr lIns="0" tIns="0" rIns="0" bIns="0" rtlCol="0" anchor="t">
            <a:spAutoFit/>
          </a:bodyPr>
          <a:lstStyle/>
          <a:p>
            <a:pPr algn="ctr">
              <a:lnSpc>
                <a:spcPts val="4199"/>
              </a:lnSpc>
            </a:pPr>
            <a:r>
              <a:rPr lang="en-US" sz="2799">
                <a:solidFill>
                  <a:srgbClr val="FAFBFB"/>
                </a:solidFill>
                <a:latin typeface="Montserrat"/>
                <a:ea typeface="Montserrat"/>
                <a:cs typeface="Montserrat"/>
                <a:sym typeface="Montserrat"/>
              </a:rPr>
              <a:t>komputery</a:t>
            </a:r>
          </a:p>
        </p:txBody>
      </p:sp>
      <p:grpSp>
        <p:nvGrpSpPr>
          <p:cNvPr id="9" name="Group 9"/>
          <p:cNvGrpSpPr/>
          <p:nvPr/>
        </p:nvGrpSpPr>
        <p:grpSpPr>
          <a:xfrm>
            <a:off x="7522928" y="4173059"/>
            <a:ext cx="2476500" cy="2476500"/>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E87C3"/>
            </a:solidFill>
          </p:spPr>
          <p:txBody>
            <a:bodyPr/>
            <a:lstStyle/>
            <a:p>
              <a:endParaRPr lang="pl-PL"/>
            </a:p>
          </p:txBody>
        </p:sp>
      </p:grpSp>
      <p:sp>
        <p:nvSpPr>
          <p:cNvPr id="11" name="AutoShape 11"/>
          <p:cNvSpPr/>
          <p:nvPr/>
        </p:nvSpPr>
        <p:spPr>
          <a:xfrm>
            <a:off x="2780904" y="3666655"/>
            <a:ext cx="14474683" cy="76678"/>
          </a:xfrm>
          <a:prstGeom prst="rect">
            <a:avLst/>
          </a:prstGeom>
          <a:solidFill>
            <a:srgbClr val="2E87C3"/>
          </a:solidFill>
        </p:spPr>
        <p:txBody>
          <a:bodyPr/>
          <a:lstStyle/>
          <a:p>
            <a:endParaRPr lang="pl-PL"/>
          </a:p>
        </p:txBody>
      </p:sp>
      <p:grpSp>
        <p:nvGrpSpPr>
          <p:cNvPr id="12" name="Group 12"/>
          <p:cNvGrpSpPr/>
          <p:nvPr/>
        </p:nvGrpSpPr>
        <p:grpSpPr>
          <a:xfrm>
            <a:off x="0" y="9267825"/>
            <a:ext cx="18288000" cy="1028700"/>
            <a:chOff x="0" y="0"/>
            <a:chExt cx="24384000" cy="1371600"/>
          </a:xfrm>
        </p:grpSpPr>
        <p:grpSp>
          <p:nvGrpSpPr>
            <p:cNvPr id="13" name="Group 13"/>
            <p:cNvGrpSpPr/>
            <p:nvPr/>
          </p:nvGrpSpPr>
          <p:grpSpPr>
            <a:xfrm>
              <a:off x="0" y="0"/>
              <a:ext cx="24384000" cy="1371600"/>
              <a:chOff x="0" y="0"/>
              <a:chExt cx="4816593" cy="270933"/>
            </a:xfrm>
          </p:grpSpPr>
          <p:sp>
            <p:nvSpPr>
              <p:cNvPr id="14" name="Freeform 14"/>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FFFFF"/>
              </a:solidFill>
            </p:spPr>
            <p:txBody>
              <a:bodyPr/>
              <a:lstStyle/>
              <a:p>
                <a:endParaRPr lang="pl-PL"/>
              </a:p>
            </p:txBody>
          </p:sp>
          <p:sp>
            <p:nvSpPr>
              <p:cNvPr id="15" name="TextBox 15"/>
              <p:cNvSpPr txBox="1"/>
              <p:nvPr/>
            </p:nvSpPr>
            <p:spPr>
              <a:xfrm>
                <a:off x="0" y="38100"/>
                <a:ext cx="4816593" cy="232833"/>
              </a:xfrm>
              <a:prstGeom prst="rect">
                <a:avLst/>
              </a:prstGeom>
            </p:spPr>
            <p:txBody>
              <a:bodyPr lIns="50800" tIns="50800" rIns="50800" bIns="50800" rtlCol="0" anchor="ctr"/>
              <a:lstStyle/>
              <a:p>
                <a:pPr algn="ctr">
                  <a:lnSpc>
                    <a:spcPts val="2060"/>
                  </a:lnSpc>
                </a:pPr>
                <a:endParaRPr/>
              </a:p>
            </p:txBody>
          </p:sp>
        </p:grpSp>
        <p:sp>
          <p:nvSpPr>
            <p:cNvPr id="16" name="TextBox 16"/>
            <p:cNvSpPr txBox="1"/>
            <p:nvPr/>
          </p:nvSpPr>
          <p:spPr>
            <a:xfrm>
              <a:off x="675335" y="319405"/>
              <a:ext cx="23033331" cy="761365"/>
            </a:xfrm>
            <a:prstGeom prst="rect">
              <a:avLst/>
            </a:prstGeom>
          </p:spPr>
          <p:txBody>
            <a:bodyPr lIns="0" tIns="0" rIns="0" bIns="0" rtlCol="0" anchor="t">
              <a:spAutoFit/>
            </a:bodyPr>
            <a:lstStyle/>
            <a:p>
              <a:pPr algn="ctr">
                <a:lnSpc>
                  <a:spcPts val="2205"/>
                </a:lnSpc>
              </a:pPr>
              <a:r>
                <a:rPr lang="en-US" sz="2100" spc="-113">
                  <a:solidFill>
                    <a:srgbClr val="404A59"/>
                  </a:solidFill>
                  <a:latin typeface="Montserrat"/>
                  <a:ea typeface="Montserrat"/>
                  <a:cs typeface="Montserrat"/>
                  <a:sym typeface="Montserrat"/>
                </a:rPr>
                <a:t>Scenariusz zajęć powstał w ramach projektu edukacyjnego “Elektryczne Śmieci - szkolne centrum kreatywnej edukacji ekologicznej </a:t>
              </a:r>
            </a:p>
            <a:p>
              <a:pPr algn="ctr">
                <a:lnSpc>
                  <a:spcPts val="2205"/>
                </a:lnSpc>
              </a:pPr>
              <a:r>
                <a:rPr lang="en-US" sz="2100" spc="-113">
                  <a:solidFill>
                    <a:srgbClr val="404A59"/>
                  </a:solidFill>
                  <a:latin typeface="Montserrat"/>
                  <a:ea typeface="Montserrat"/>
                  <a:cs typeface="Montserrat"/>
                  <a:sym typeface="Montserrat"/>
                </a:rPr>
                <a:t>RLG w Twoim mieście – kampania edukacyjna 2024” przy współpracy Fundacji Odzyskaj Środowisko oraz Reverse Logistics Group Polska.</a:t>
              </a:r>
            </a:p>
          </p:txBody>
        </p:sp>
      </p:grpSp>
      <p:grpSp>
        <p:nvGrpSpPr>
          <p:cNvPr id="17" name="Group 17"/>
          <p:cNvGrpSpPr/>
          <p:nvPr/>
        </p:nvGrpSpPr>
        <p:grpSpPr>
          <a:xfrm>
            <a:off x="10169397" y="5584126"/>
            <a:ext cx="2476500" cy="2476500"/>
            <a:chOff x="0" y="0"/>
            <a:chExt cx="6350000" cy="6350000"/>
          </a:xfrm>
        </p:grpSpPr>
        <p:sp>
          <p:nvSpPr>
            <p:cNvPr id="18" name="Freeform 1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E87C3"/>
            </a:solidFill>
          </p:spPr>
          <p:txBody>
            <a:bodyPr/>
            <a:lstStyle/>
            <a:p>
              <a:endParaRPr lang="pl-PL"/>
            </a:p>
          </p:txBody>
        </p:sp>
      </p:grpSp>
      <p:sp>
        <p:nvSpPr>
          <p:cNvPr id="19" name="TextBox 19"/>
          <p:cNvSpPr txBox="1"/>
          <p:nvPr/>
        </p:nvSpPr>
        <p:spPr>
          <a:xfrm>
            <a:off x="12629602" y="6755701"/>
            <a:ext cx="2857900" cy="1004769"/>
          </a:xfrm>
          <a:prstGeom prst="rect">
            <a:avLst/>
          </a:prstGeom>
        </p:spPr>
        <p:txBody>
          <a:bodyPr lIns="0" tIns="0" rIns="0" bIns="0" rtlCol="0" anchor="t">
            <a:spAutoFit/>
          </a:bodyPr>
          <a:lstStyle/>
          <a:p>
            <a:pPr algn="ctr">
              <a:lnSpc>
                <a:spcPts val="4199"/>
              </a:lnSpc>
            </a:pPr>
            <a:r>
              <a:rPr lang="en-US" sz="2799">
                <a:solidFill>
                  <a:srgbClr val="FAFBFB"/>
                </a:solidFill>
                <a:latin typeface="Montserrat"/>
                <a:ea typeface="Montserrat"/>
                <a:cs typeface="Montserrat"/>
                <a:sym typeface="Montserrat"/>
              </a:rPr>
              <a:t>baterie</a:t>
            </a:r>
          </a:p>
          <a:p>
            <a:pPr algn="ctr">
              <a:lnSpc>
                <a:spcPts val="4199"/>
              </a:lnSpc>
            </a:pPr>
            <a:r>
              <a:rPr lang="en-US" sz="2799">
                <a:solidFill>
                  <a:srgbClr val="FAFBFB"/>
                </a:solidFill>
                <a:latin typeface="Montserrat"/>
                <a:ea typeface="Montserrat"/>
                <a:cs typeface="Montserrat"/>
                <a:sym typeface="Montserrat"/>
              </a:rPr>
              <a:t>i akumulatory</a:t>
            </a:r>
          </a:p>
        </p:txBody>
      </p:sp>
      <p:grpSp>
        <p:nvGrpSpPr>
          <p:cNvPr id="20" name="Group 20"/>
          <p:cNvGrpSpPr/>
          <p:nvPr/>
        </p:nvGrpSpPr>
        <p:grpSpPr>
          <a:xfrm>
            <a:off x="12820302" y="4173059"/>
            <a:ext cx="2476500" cy="2476500"/>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E87C3"/>
            </a:solidFill>
          </p:spPr>
          <p:txBody>
            <a:bodyPr/>
            <a:lstStyle/>
            <a:p>
              <a:endParaRPr lang="pl-PL"/>
            </a:p>
          </p:txBody>
        </p:sp>
      </p:grpSp>
      <p:grpSp>
        <p:nvGrpSpPr>
          <p:cNvPr id="22" name="Group 22"/>
          <p:cNvGrpSpPr/>
          <p:nvPr/>
        </p:nvGrpSpPr>
        <p:grpSpPr>
          <a:xfrm>
            <a:off x="15400097" y="5584126"/>
            <a:ext cx="2476500" cy="2476500"/>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E87C3"/>
            </a:solidFill>
          </p:spPr>
          <p:txBody>
            <a:bodyPr/>
            <a:lstStyle/>
            <a:p>
              <a:endParaRPr lang="pl-PL"/>
            </a:p>
          </p:txBody>
        </p:sp>
      </p:grpSp>
      <p:sp>
        <p:nvSpPr>
          <p:cNvPr id="24" name="Freeform 24"/>
          <p:cNvSpPr/>
          <p:nvPr/>
        </p:nvSpPr>
        <p:spPr>
          <a:xfrm>
            <a:off x="2684402" y="4786180"/>
            <a:ext cx="1710246" cy="1214275"/>
          </a:xfrm>
          <a:custGeom>
            <a:avLst/>
            <a:gdLst/>
            <a:ahLst/>
            <a:cxnLst/>
            <a:rect l="l" t="t" r="r" b="b"/>
            <a:pathLst>
              <a:path w="1710246" h="1214275">
                <a:moveTo>
                  <a:pt x="0" y="0"/>
                </a:moveTo>
                <a:lnTo>
                  <a:pt x="1710246" y="0"/>
                </a:lnTo>
                <a:lnTo>
                  <a:pt x="1710246" y="1214274"/>
                </a:lnTo>
                <a:lnTo>
                  <a:pt x="0" y="12142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a:p>
        </p:txBody>
      </p:sp>
      <p:sp>
        <p:nvSpPr>
          <p:cNvPr id="25" name="Freeform 25"/>
          <p:cNvSpPr/>
          <p:nvPr/>
        </p:nvSpPr>
        <p:spPr>
          <a:xfrm>
            <a:off x="6521066" y="6252094"/>
            <a:ext cx="648638" cy="1195571"/>
          </a:xfrm>
          <a:custGeom>
            <a:avLst/>
            <a:gdLst/>
            <a:ahLst/>
            <a:cxnLst/>
            <a:rect l="l" t="t" r="r" b="b"/>
            <a:pathLst>
              <a:path w="648638" h="1195571">
                <a:moveTo>
                  <a:pt x="0" y="0"/>
                </a:moveTo>
                <a:lnTo>
                  <a:pt x="648637" y="0"/>
                </a:lnTo>
                <a:lnTo>
                  <a:pt x="648637" y="1195571"/>
                </a:lnTo>
                <a:lnTo>
                  <a:pt x="0" y="11955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a:p>
        </p:txBody>
      </p:sp>
      <p:sp>
        <p:nvSpPr>
          <p:cNvPr id="26" name="Freeform 26"/>
          <p:cNvSpPr/>
          <p:nvPr/>
        </p:nvSpPr>
        <p:spPr>
          <a:xfrm>
            <a:off x="4968475" y="6299103"/>
            <a:ext cx="1466266" cy="1046547"/>
          </a:xfrm>
          <a:custGeom>
            <a:avLst/>
            <a:gdLst/>
            <a:ahLst/>
            <a:cxnLst/>
            <a:rect l="l" t="t" r="r" b="b"/>
            <a:pathLst>
              <a:path w="1466266" h="1046547">
                <a:moveTo>
                  <a:pt x="0" y="0"/>
                </a:moveTo>
                <a:lnTo>
                  <a:pt x="1466266" y="0"/>
                </a:lnTo>
                <a:lnTo>
                  <a:pt x="1466266" y="1046547"/>
                </a:lnTo>
                <a:lnTo>
                  <a:pt x="0" y="1046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l-PL"/>
          </a:p>
        </p:txBody>
      </p:sp>
      <p:sp>
        <p:nvSpPr>
          <p:cNvPr id="27" name="Freeform 27"/>
          <p:cNvSpPr/>
          <p:nvPr/>
        </p:nvSpPr>
        <p:spPr>
          <a:xfrm>
            <a:off x="7901173" y="4733905"/>
            <a:ext cx="1741022" cy="1318824"/>
          </a:xfrm>
          <a:custGeom>
            <a:avLst/>
            <a:gdLst/>
            <a:ahLst/>
            <a:cxnLst/>
            <a:rect l="l" t="t" r="r" b="b"/>
            <a:pathLst>
              <a:path w="1741022" h="1318824">
                <a:moveTo>
                  <a:pt x="0" y="0"/>
                </a:moveTo>
                <a:lnTo>
                  <a:pt x="1741022" y="0"/>
                </a:lnTo>
                <a:lnTo>
                  <a:pt x="1741022" y="1318824"/>
                </a:lnTo>
                <a:lnTo>
                  <a:pt x="0" y="13188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pl-PL"/>
          </a:p>
        </p:txBody>
      </p:sp>
      <p:sp>
        <p:nvSpPr>
          <p:cNvPr id="28" name="Freeform 28"/>
          <p:cNvSpPr/>
          <p:nvPr/>
        </p:nvSpPr>
        <p:spPr>
          <a:xfrm>
            <a:off x="10518714" y="6000454"/>
            <a:ext cx="1748938" cy="1591534"/>
          </a:xfrm>
          <a:custGeom>
            <a:avLst/>
            <a:gdLst/>
            <a:ahLst/>
            <a:cxnLst/>
            <a:rect l="l" t="t" r="r" b="b"/>
            <a:pathLst>
              <a:path w="1748938" h="1591534">
                <a:moveTo>
                  <a:pt x="0" y="0"/>
                </a:moveTo>
                <a:lnTo>
                  <a:pt x="1748938" y="0"/>
                </a:lnTo>
                <a:lnTo>
                  <a:pt x="1748938" y="1591534"/>
                </a:lnTo>
                <a:lnTo>
                  <a:pt x="0" y="1591534"/>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pl-PL"/>
          </a:p>
        </p:txBody>
      </p:sp>
      <p:sp>
        <p:nvSpPr>
          <p:cNvPr id="29" name="Freeform 29"/>
          <p:cNvSpPr/>
          <p:nvPr/>
        </p:nvSpPr>
        <p:spPr>
          <a:xfrm>
            <a:off x="13467279" y="5414152"/>
            <a:ext cx="1182547" cy="937169"/>
          </a:xfrm>
          <a:custGeom>
            <a:avLst/>
            <a:gdLst/>
            <a:ahLst/>
            <a:cxnLst/>
            <a:rect l="l" t="t" r="r" b="b"/>
            <a:pathLst>
              <a:path w="1182547" h="937169">
                <a:moveTo>
                  <a:pt x="0" y="0"/>
                </a:moveTo>
                <a:lnTo>
                  <a:pt x="1182547" y="0"/>
                </a:lnTo>
                <a:lnTo>
                  <a:pt x="1182547" y="937168"/>
                </a:lnTo>
                <a:lnTo>
                  <a:pt x="0" y="93716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pl-PL"/>
          </a:p>
        </p:txBody>
      </p:sp>
      <p:sp>
        <p:nvSpPr>
          <p:cNvPr id="30" name="Freeform 30"/>
          <p:cNvSpPr/>
          <p:nvPr/>
        </p:nvSpPr>
        <p:spPr>
          <a:xfrm>
            <a:off x="13212149" y="4226308"/>
            <a:ext cx="1171402" cy="1167009"/>
          </a:xfrm>
          <a:custGeom>
            <a:avLst/>
            <a:gdLst/>
            <a:ahLst/>
            <a:cxnLst/>
            <a:rect l="l" t="t" r="r" b="b"/>
            <a:pathLst>
              <a:path w="1171402" h="1167009">
                <a:moveTo>
                  <a:pt x="0" y="0"/>
                </a:moveTo>
                <a:lnTo>
                  <a:pt x="1171402" y="0"/>
                </a:lnTo>
                <a:lnTo>
                  <a:pt x="1171402" y="1167009"/>
                </a:lnTo>
                <a:lnTo>
                  <a:pt x="0" y="116700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pl-PL"/>
          </a:p>
        </p:txBody>
      </p:sp>
      <p:sp>
        <p:nvSpPr>
          <p:cNvPr id="31" name="Freeform 31"/>
          <p:cNvSpPr/>
          <p:nvPr/>
        </p:nvSpPr>
        <p:spPr>
          <a:xfrm>
            <a:off x="15706577" y="6110026"/>
            <a:ext cx="1376992" cy="1410491"/>
          </a:xfrm>
          <a:custGeom>
            <a:avLst/>
            <a:gdLst/>
            <a:ahLst/>
            <a:cxnLst/>
            <a:rect l="l" t="t" r="r" b="b"/>
            <a:pathLst>
              <a:path w="1376992" h="1410491">
                <a:moveTo>
                  <a:pt x="0" y="0"/>
                </a:moveTo>
                <a:lnTo>
                  <a:pt x="1376992" y="0"/>
                </a:lnTo>
                <a:lnTo>
                  <a:pt x="1376992" y="1410491"/>
                </a:lnTo>
                <a:lnTo>
                  <a:pt x="0" y="141049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pl-PL"/>
          </a:p>
        </p:txBody>
      </p:sp>
      <p:sp>
        <p:nvSpPr>
          <p:cNvPr id="32" name="Freeform 32"/>
          <p:cNvSpPr/>
          <p:nvPr/>
        </p:nvSpPr>
        <p:spPr>
          <a:xfrm rot="-1340673">
            <a:off x="16754766" y="6484304"/>
            <a:ext cx="1209982" cy="1193344"/>
          </a:xfrm>
          <a:custGeom>
            <a:avLst/>
            <a:gdLst/>
            <a:ahLst/>
            <a:cxnLst/>
            <a:rect l="l" t="t" r="r" b="b"/>
            <a:pathLst>
              <a:path w="1209982" h="1193344">
                <a:moveTo>
                  <a:pt x="0" y="0"/>
                </a:moveTo>
                <a:lnTo>
                  <a:pt x="1209982" y="0"/>
                </a:lnTo>
                <a:lnTo>
                  <a:pt x="1209982" y="1193344"/>
                </a:lnTo>
                <a:lnTo>
                  <a:pt x="0" y="119334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pl-PL"/>
          </a:p>
        </p:txBody>
      </p:sp>
      <p:sp>
        <p:nvSpPr>
          <p:cNvPr id="33" name="TextBox 33"/>
          <p:cNvSpPr txBox="1"/>
          <p:nvPr/>
        </p:nvSpPr>
        <p:spPr>
          <a:xfrm>
            <a:off x="4719423" y="8155876"/>
            <a:ext cx="2857900" cy="491907"/>
          </a:xfrm>
          <a:prstGeom prst="rect">
            <a:avLst/>
          </a:prstGeom>
        </p:spPr>
        <p:txBody>
          <a:bodyPr lIns="0" tIns="0" rIns="0" bIns="0" rtlCol="0" anchor="t">
            <a:spAutoFit/>
          </a:bodyPr>
          <a:lstStyle/>
          <a:p>
            <a:pPr algn="ctr">
              <a:lnSpc>
                <a:spcPts val="4200"/>
              </a:lnSpc>
            </a:pPr>
            <a:r>
              <a:rPr lang="en-US" sz="2800">
                <a:solidFill>
                  <a:srgbClr val="FAFBFB"/>
                </a:solidFill>
                <a:latin typeface="Montserrat"/>
                <a:ea typeface="Montserrat"/>
                <a:cs typeface="Montserrat"/>
                <a:sym typeface="Montserrat"/>
              </a:rPr>
              <a:t>telefony</a:t>
            </a:r>
          </a:p>
        </p:txBody>
      </p:sp>
      <p:sp>
        <p:nvSpPr>
          <p:cNvPr id="34" name="TextBox 34"/>
          <p:cNvSpPr txBox="1"/>
          <p:nvPr/>
        </p:nvSpPr>
        <p:spPr>
          <a:xfrm>
            <a:off x="9978697" y="8155876"/>
            <a:ext cx="2857900" cy="491907"/>
          </a:xfrm>
          <a:prstGeom prst="rect">
            <a:avLst/>
          </a:prstGeom>
        </p:spPr>
        <p:txBody>
          <a:bodyPr lIns="0" tIns="0" rIns="0" bIns="0" rtlCol="0" anchor="t">
            <a:spAutoFit/>
          </a:bodyPr>
          <a:lstStyle/>
          <a:p>
            <a:pPr algn="ctr">
              <a:lnSpc>
                <a:spcPts val="4200"/>
              </a:lnSpc>
            </a:pPr>
            <a:r>
              <a:rPr lang="en-US" sz="2800">
                <a:solidFill>
                  <a:srgbClr val="FAFBFB"/>
                </a:solidFill>
                <a:latin typeface="Montserrat"/>
                <a:ea typeface="Montserrat"/>
                <a:cs typeface="Montserrat"/>
                <a:sym typeface="Montserrat"/>
              </a:rPr>
              <a:t>sprzęt AGD</a:t>
            </a:r>
          </a:p>
        </p:txBody>
      </p:sp>
      <p:sp>
        <p:nvSpPr>
          <p:cNvPr id="35" name="TextBox 35"/>
          <p:cNvSpPr txBox="1"/>
          <p:nvPr/>
        </p:nvSpPr>
        <p:spPr>
          <a:xfrm>
            <a:off x="2780904" y="838200"/>
            <a:ext cx="14478396" cy="2437805"/>
          </a:xfrm>
          <a:prstGeom prst="rect">
            <a:avLst/>
          </a:prstGeom>
        </p:spPr>
        <p:txBody>
          <a:bodyPr lIns="0" tIns="0" rIns="0" bIns="0" rtlCol="0" anchor="t">
            <a:spAutoFit/>
          </a:bodyPr>
          <a:lstStyle/>
          <a:p>
            <a:pPr algn="l">
              <a:lnSpc>
                <a:spcPts val="9600"/>
              </a:lnSpc>
            </a:pPr>
            <a:r>
              <a:rPr lang="en-US" sz="8000" b="1">
                <a:solidFill>
                  <a:srgbClr val="FFFFFF"/>
                </a:solidFill>
                <a:latin typeface="Montserrat Bold"/>
                <a:ea typeface="Montserrat Bold"/>
                <a:cs typeface="Montserrat Bold"/>
                <a:sym typeface="Montserrat Bold"/>
              </a:rPr>
              <a:t>Przykłady elektrycznych śmieci</a:t>
            </a:r>
          </a:p>
        </p:txBody>
      </p:sp>
      <p:sp>
        <p:nvSpPr>
          <p:cNvPr id="36" name="TextBox 36"/>
          <p:cNvSpPr txBox="1"/>
          <p:nvPr/>
        </p:nvSpPr>
        <p:spPr>
          <a:xfrm>
            <a:off x="14777170" y="8165401"/>
            <a:ext cx="3722354" cy="1004769"/>
          </a:xfrm>
          <a:prstGeom prst="rect">
            <a:avLst/>
          </a:prstGeom>
        </p:spPr>
        <p:txBody>
          <a:bodyPr lIns="0" tIns="0" rIns="0" bIns="0" rtlCol="0" anchor="t">
            <a:spAutoFit/>
          </a:bodyPr>
          <a:lstStyle/>
          <a:p>
            <a:pPr algn="ctr">
              <a:lnSpc>
                <a:spcPts val="4199"/>
              </a:lnSpc>
            </a:pPr>
            <a:r>
              <a:rPr lang="en-US" sz="2799">
                <a:solidFill>
                  <a:srgbClr val="FAFBFB"/>
                </a:solidFill>
                <a:latin typeface="Montserrat"/>
                <a:ea typeface="Montserrat"/>
                <a:cs typeface="Montserrat"/>
                <a:sym typeface="Montserrat"/>
              </a:rPr>
              <a:t>urządzenia </a:t>
            </a:r>
          </a:p>
          <a:p>
            <a:pPr algn="ctr">
              <a:lnSpc>
                <a:spcPts val="4200"/>
              </a:lnSpc>
            </a:pPr>
            <a:r>
              <a:rPr lang="en-US" sz="2800">
                <a:solidFill>
                  <a:srgbClr val="FAFBFB"/>
                </a:solidFill>
                <a:latin typeface="Montserrat"/>
                <a:ea typeface="Montserrat"/>
                <a:cs typeface="Montserrat"/>
                <a:sym typeface="Montserrat"/>
              </a:rPr>
              <a:t>medyczne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D1D1B"/>
        </a:solidFill>
        <a:effectLst/>
      </p:bgPr>
    </p:bg>
    <p:spTree>
      <p:nvGrpSpPr>
        <p:cNvPr id="1" name=""/>
        <p:cNvGrpSpPr/>
        <p:nvPr/>
      </p:nvGrpSpPr>
      <p:grpSpPr>
        <a:xfrm>
          <a:off x="0" y="0"/>
          <a:ext cx="0" cy="0"/>
          <a:chOff x="0" y="0"/>
          <a:chExt cx="0" cy="0"/>
        </a:xfrm>
      </p:grpSpPr>
      <p:sp>
        <p:nvSpPr>
          <p:cNvPr id="2" name="TextBox 2"/>
          <p:cNvSpPr txBox="1"/>
          <p:nvPr/>
        </p:nvSpPr>
        <p:spPr>
          <a:xfrm>
            <a:off x="11495715" y="4217182"/>
            <a:ext cx="6246789" cy="1606450"/>
          </a:xfrm>
          <a:prstGeom prst="rect">
            <a:avLst/>
          </a:prstGeom>
        </p:spPr>
        <p:txBody>
          <a:bodyPr lIns="0" tIns="0" rIns="0" bIns="0" rtlCol="0" anchor="t">
            <a:spAutoFit/>
          </a:bodyPr>
          <a:lstStyle/>
          <a:p>
            <a:pPr algn="ctr">
              <a:lnSpc>
                <a:spcPts val="6503"/>
              </a:lnSpc>
            </a:pPr>
            <a:r>
              <a:rPr lang="en-US" sz="4335" b="1">
                <a:solidFill>
                  <a:srgbClr val="FAFBFB"/>
                </a:solidFill>
                <a:latin typeface="Montserrat Bold"/>
                <a:ea typeface="Montserrat Bold"/>
                <a:cs typeface="Montserrat Bold"/>
                <a:sym typeface="Montserrat Bold"/>
              </a:rPr>
              <a:t>RODZAJE ELEKTROODPADÓW</a:t>
            </a:r>
          </a:p>
        </p:txBody>
      </p:sp>
      <p:sp>
        <p:nvSpPr>
          <p:cNvPr id="3" name="Freeform 3"/>
          <p:cNvSpPr/>
          <p:nvPr/>
        </p:nvSpPr>
        <p:spPr>
          <a:xfrm>
            <a:off x="-1029612" y="-190500"/>
            <a:ext cx="11903344" cy="10668000"/>
          </a:xfrm>
          <a:custGeom>
            <a:avLst/>
            <a:gdLst/>
            <a:ahLst/>
            <a:cxnLst/>
            <a:rect l="l" t="t" r="r" b="b"/>
            <a:pathLst>
              <a:path w="11903344" h="10668000">
                <a:moveTo>
                  <a:pt x="0" y="0"/>
                </a:moveTo>
                <a:lnTo>
                  <a:pt x="11903344" y="0"/>
                </a:lnTo>
                <a:lnTo>
                  <a:pt x="11903344" y="10668000"/>
                </a:lnTo>
                <a:lnTo>
                  <a:pt x="0" y="10668000"/>
                </a:lnTo>
                <a:lnTo>
                  <a:pt x="0" y="0"/>
                </a:lnTo>
                <a:close/>
              </a:path>
            </a:pathLst>
          </a:custGeom>
          <a:blipFill>
            <a:blip r:embed="rId2"/>
            <a:stretch>
              <a:fillRect l="-17132" r="-17132"/>
            </a:stretch>
          </a:blipFill>
        </p:spPr>
        <p:txBody>
          <a:bodyPr/>
          <a:lstStyle/>
          <a:p>
            <a:endParaRPr lang="pl-PL"/>
          </a:p>
        </p:txBody>
      </p:sp>
      <p:sp>
        <p:nvSpPr>
          <p:cNvPr id="4" name="AutoShape 4"/>
          <p:cNvSpPr/>
          <p:nvPr/>
        </p:nvSpPr>
        <p:spPr>
          <a:xfrm>
            <a:off x="-323850" y="-274722"/>
            <a:ext cx="2190750" cy="10953750"/>
          </a:xfrm>
          <a:prstGeom prst="rect">
            <a:avLst/>
          </a:prstGeom>
          <a:solidFill>
            <a:srgbClr val="FAFBFB">
              <a:alpha val="69804"/>
            </a:srgbClr>
          </a:solidFill>
        </p:spPr>
        <p:txBody>
          <a:bodyPr/>
          <a:lstStyle/>
          <a:p>
            <a:endParaRPr lang="pl-PL"/>
          </a:p>
        </p:txBody>
      </p:sp>
      <p:grpSp>
        <p:nvGrpSpPr>
          <p:cNvPr id="5" name="Group 5"/>
          <p:cNvGrpSpPr/>
          <p:nvPr/>
        </p:nvGrpSpPr>
        <p:grpSpPr>
          <a:xfrm>
            <a:off x="851463" y="3461313"/>
            <a:ext cx="3364374" cy="3364374"/>
            <a:chOff x="0" y="0"/>
            <a:chExt cx="4485832" cy="4485832"/>
          </a:xfrm>
        </p:grpSpPr>
        <p:grpSp>
          <p:nvGrpSpPr>
            <p:cNvPr id="6" name="Group 6"/>
            <p:cNvGrpSpPr/>
            <p:nvPr/>
          </p:nvGrpSpPr>
          <p:grpSpPr>
            <a:xfrm>
              <a:off x="0" y="0"/>
              <a:ext cx="4485832" cy="4485832"/>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E87C3"/>
              </a:solidFill>
            </p:spPr>
            <p:txBody>
              <a:bodyPr/>
              <a:lstStyle/>
              <a:p>
                <a:endParaRPr lang="pl-PL"/>
              </a:p>
            </p:txBody>
          </p:sp>
        </p:grpSp>
        <p:sp>
          <p:nvSpPr>
            <p:cNvPr id="8" name="Freeform 8"/>
            <p:cNvSpPr/>
            <p:nvPr/>
          </p:nvSpPr>
          <p:spPr>
            <a:xfrm>
              <a:off x="727362" y="858078"/>
              <a:ext cx="3031108" cy="2769675"/>
            </a:xfrm>
            <a:custGeom>
              <a:avLst/>
              <a:gdLst/>
              <a:ahLst/>
              <a:cxnLst/>
              <a:rect l="l" t="t" r="r" b="b"/>
              <a:pathLst>
                <a:path w="3031108" h="2769675">
                  <a:moveTo>
                    <a:pt x="0" y="0"/>
                  </a:moveTo>
                  <a:lnTo>
                    <a:pt x="3031108" y="0"/>
                  </a:lnTo>
                  <a:lnTo>
                    <a:pt x="3031108" y="2769675"/>
                  </a:lnTo>
                  <a:lnTo>
                    <a:pt x="0" y="27696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l-PL"/>
            </a:p>
          </p:txBody>
        </p:sp>
      </p:grpSp>
      <p:sp>
        <p:nvSpPr>
          <p:cNvPr id="9" name="Freeform 16">
            <a:extLst>
              <a:ext uri="{FF2B5EF4-FFF2-40B4-BE49-F238E27FC236}">
                <a16:creationId xmlns:a16="http://schemas.microsoft.com/office/drawing/2014/main" id="{2D40468A-153E-3A48-4F0B-7F5BB7E50A55}"/>
              </a:ext>
            </a:extLst>
          </p:cNvPr>
          <p:cNvSpPr/>
          <p:nvPr/>
        </p:nvSpPr>
        <p:spPr>
          <a:xfrm>
            <a:off x="-323850" y="9267824"/>
            <a:ext cx="18611846" cy="1209675"/>
          </a:xfrm>
          <a:custGeom>
            <a:avLst/>
            <a:gdLst/>
            <a:ahLst/>
            <a:cxnLst/>
            <a:rect l="l" t="t" r="r" b="b"/>
            <a:pathLst>
              <a:path w="4816592" h="270933">
                <a:moveTo>
                  <a:pt x="0" y="0"/>
                </a:moveTo>
                <a:lnTo>
                  <a:pt x="4816592" y="0"/>
                </a:lnTo>
                <a:lnTo>
                  <a:pt x="4816592" y="270933"/>
                </a:lnTo>
                <a:lnTo>
                  <a:pt x="0" y="270933"/>
                </a:lnTo>
                <a:close/>
              </a:path>
            </a:pathLst>
          </a:custGeom>
          <a:solidFill>
            <a:srgbClr val="FFFFFF"/>
          </a:solidFill>
        </p:spPr>
        <p:txBody>
          <a:bodyPr/>
          <a:lstStyle/>
          <a:p>
            <a:endParaRPr lang="pl-PL"/>
          </a:p>
        </p:txBody>
      </p:sp>
      <p:sp>
        <p:nvSpPr>
          <p:cNvPr id="10" name="TextBox 18">
            <a:extLst>
              <a:ext uri="{FF2B5EF4-FFF2-40B4-BE49-F238E27FC236}">
                <a16:creationId xmlns:a16="http://schemas.microsoft.com/office/drawing/2014/main" id="{E65E2409-EA62-6C21-42E4-567152E233C9}"/>
              </a:ext>
            </a:extLst>
          </p:cNvPr>
          <p:cNvSpPr txBox="1"/>
          <p:nvPr/>
        </p:nvSpPr>
        <p:spPr>
          <a:xfrm>
            <a:off x="191621" y="9549521"/>
            <a:ext cx="17580910" cy="671482"/>
          </a:xfrm>
          <a:prstGeom prst="rect">
            <a:avLst/>
          </a:prstGeom>
        </p:spPr>
        <p:txBody>
          <a:bodyPr lIns="0" tIns="0" rIns="0" bIns="0" rtlCol="0" anchor="t">
            <a:spAutoFit/>
          </a:bodyPr>
          <a:lstStyle/>
          <a:p>
            <a:pPr algn="ctr">
              <a:lnSpc>
                <a:spcPts val="2205"/>
              </a:lnSpc>
            </a:pPr>
            <a:r>
              <a:rPr lang="en-US" sz="2100" spc="-113" dirty="0" err="1">
                <a:solidFill>
                  <a:srgbClr val="404A59"/>
                </a:solidFill>
                <a:latin typeface="Montserrat"/>
                <a:ea typeface="Montserrat"/>
                <a:cs typeface="Montserrat"/>
                <a:sym typeface="Montserrat"/>
              </a:rPr>
              <a:t>Scenariusz</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zajęć</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powstał</a:t>
            </a:r>
            <a:r>
              <a:rPr lang="en-US" sz="2100" spc="-113" dirty="0">
                <a:solidFill>
                  <a:srgbClr val="404A59"/>
                </a:solidFill>
                <a:latin typeface="Montserrat"/>
                <a:ea typeface="Montserrat"/>
                <a:cs typeface="Montserrat"/>
                <a:sym typeface="Montserrat"/>
              </a:rPr>
              <a:t> w </a:t>
            </a:r>
            <a:r>
              <a:rPr lang="en-US" sz="2100" spc="-113" dirty="0" err="1">
                <a:solidFill>
                  <a:srgbClr val="404A59"/>
                </a:solidFill>
                <a:latin typeface="Montserrat"/>
                <a:ea typeface="Montserrat"/>
                <a:cs typeface="Montserrat"/>
                <a:sym typeface="Montserrat"/>
              </a:rPr>
              <a:t>ramach</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projektu</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edukacyjnego</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Elektryczne</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Śmieci</a:t>
            </a:r>
            <a:r>
              <a:rPr lang="en-US" sz="2100" spc="-113" dirty="0">
                <a:solidFill>
                  <a:srgbClr val="404A59"/>
                </a:solidFill>
                <a:latin typeface="Montserrat"/>
                <a:ea typeface="Montserrat"/>
                <a:cs typeface="Montserrat"/>
                <a:sym typeface="Montserrat"/>
              </a:rPr>
              <a:t> - </a:t>
            </a:r>
            <a:r>
              <a:rPr lang="en-US" sz="2100" spc="-113" dirty="0" err="1">
                <a:solidFill>
                  <a:srgbClr val="404A59"/>
                </a:solidFill>
                <a:latin typeface="Montserrat"/>
                <a:ea typeface="Montserrat"/>
                <a:cs typeface="Montserrat"/>
                <a:sym typeface="Montserrat"/>
              </a:rPr>
              <a:t>szkolne</a:t>
            </a:r>
            <a:r>
              <a:rPr lang="en-US" sz="2100" spc="-113" dirty="0">
                <a:solidFill>
                  <a:srgbClr val="404A59"/>
                </a:solidFill>
                <a:latin typeface="Montserrat"/>
                <a:ea typeface="Montserrat"/>
                <a:cs typeface="Montserrat"/>
                <a:sym typeface="Montserrat"/>
              </a:rPr>
              <a:t> centrum </a:t>
            </a:r>
            <a:r>
              <a:rPr lang="en-US" sz="2100" spc="-113" dirty="0" err="1">
                <a:solidFill>
                  <a:srgbClr val="404A59"/>
                </a:solidFill>
                <a:latin typeface="Montserrat"/>
                <a:ea typeface="Montserrat"/>
                <a:cs typeface="Montserrat"/>
                <a:sym typeface="Montserrat"/>
              </a:rPr>
              <a:t>kreatywnej</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edukacji</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ekologicznej</a:t>
            </a:r>
            <a:r>
              <a:rPr lang="en-US" sz="2100" spc="-113" dirty="0">
                <a:solidFill>
                  <a:srgbClr val="404A59"/>
                </a:solidFill>
                <a:latin typeface="Montserrat"/>
                <a:ea typeface="Montserrat"/>
                <a:cs typeface="Montserrat"/>
                <a:sym typeface="Montserrat"/>
              </a:rPr>
              <a:t> </a:t>
            </a:r>
          </a:p>
          <a:p>
            <a:pPr algn="ctr">
              <a:lnSpc>
                <a:spcPts val="2205"/>
              </a:lnSpc>
            </a:pPr>
            <a:r>
              <a:rPr lang="en-US" sz="2100" spc="-113" dirty="0">
                <a:solidFill>
                  <a:srgbClr val="404A59"/>
                </a:solidFill>
                <a:latin typeface="Montserrat"/>
                <a:ea typeface="Montserrat"/>
                <a:cs typeface="Montserrat"/>
                <a:sym typeface="Montserrat"/>
              </a:rPr>
              <a:t>RLG w </a:t>
            </a:r>
            <a:r>
              <a:rPr lang="en-US" sz="2100" spc="-113" dirty="0" err="1">
                <a:solidFill>
                  <a:srgbClr val="404A59"/>
                </a:solidFill>
                <a:latin typeface="Montserrat"/>
                <a:ea typeface="Montserrat"/>
                <a:cs typeface="Montserrat"/>
                <a:sym typeface="Montserrat"/>
              </a:rPr>
              <a:t>Twoim</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mieście</a:t>
            </a:r>
            <a:r>
              <a:rPr lang="en-US" sz="2100" spc="-113" dirty="0">
                <a:solidFill>
                  <a:srgbClr val="404A59"/>
                </a:solidFill>
                <a:latin typeface="Montserrat"/>
                <a:ea typeface="Montserrat"/>
                <a:cs typeface="Montserrat"/>
                <a:sym typeface="Montserrat"/>
              </a:rPr>
              <a:t> – </a:t>
            </a:r>
            <a:r>
              <a:rPr lang="en-US" sz="2100" spc="-113" dirty="0" err="1">
                <a:solidFill>
                  <a:srgbClr val="404A59"/>
                </a:solidFill>
                <a:latin typeface="Montserrat"/>
                <a:ea typeface="Montserrat"/>
                <a:cs typeface="Montserrat"/>
                <a:sym typeface="Montserrat"/>
              </a:rPr>
              <a:t>kampania</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edukacyjna</a:t>
            </a:r>
            <a:r>
              <a:rPr lang="en-US" sz="2100" spc="-113" dirty="0">
                <a:solidFill>
                  <a:srgbClr val="404A59"/>
                </a:solidFill>
                <a:latin typeface="Montserrat"/>
                <a:ea typeface="Montserrat"/>
                <a:cs typeface="Montserrat"/>
                <a:sym typeface="Montserrat"/>
              </a:rPr>
              <a:t> 2024” </a:t>
            </a:r>
            <a:r>
              <a:rPr lang="en-US" sz="2100" spc="-113" dirty="0" err="1">
                <a:solidFill>
                  <a:srgbClr val="404A59"/>
                </a:solidFill>
                <a:latin typeface="Montserrat"/>
                <a:ea typeface="Montserrat"/>
                <a:cs typeface="Montserrat"/>
                <a:sym typeface="Montserrat"/>
              </a:rPr>
              <a:t>przy</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współpracy</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Fundacji</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Odzyskaj</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Środowisko</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oraz</a:t>
            </a:r>
            <a:r>
              <a:rPr lang="en-US" sz="2100" spc="-113" dirty="0">
                <a:solidFill>
                  <a:srgbClr val="404A59"/>
                </a:solidFill>
                <a:latin typeface="Montserrat"/>
                <a:ea typeface="Montserrat"/>
                <a:cs typeface="Montserrat"/>
                <a:sym typeface="Montserrat"/>
              </a:rPr>
              <a:t> Reverse Logistics Group Polska.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22321"/>
        </a:solidFill>
        <a:effectLst/>
      </p:bgPr>
    </p:bg>
    <p:spTree>
      <p:nvGrpSpPr>
        <p:cNvPr id="1" name=""/>
        <p:cNvGrpSpPr/>
        <p:nvPr/>
      </p:nvGrpSpPr>
      <p:grpSpPr>
        <a:xfrm>
          <a:off x="0" y="0"/>
          <a:ext cx="0" cy="0"/>
          <a:chOff x="0" y="0"/>
          <a:chExt cx="0" cy="0"/>
        </a:xfrm>
      </p:grpSpPr>
      <p:sp>
        <p:nvSpPr>
          <p:cNvPr id="2" name="Freeform 2"/>
          <p:cNvSpPr/>
          <p:nvPr/>
        </p:nvSpPr>
        <p:spPr>
          <a:xfrm>
            <a:off x="7324456" y="-247650"/>
            <a:ext cx="11249294" cy="10751148"/>
          </a:xfrm>
          <a:custGeom>
            <a:avLst/>
            <a:gdLst/>
            <a:ahLst/>
            <a:cxnLst/>
            <a:rect l="l" t="t" r="r" b="b"/>
            <a:pathLst>
              <a:path w="11249294" h="10751148">
                <a:moveTo>
                  <a:pt x="0" y="0"/>
                </a:moveTo>
                <a:lnTo>
                  <a:pt x="11249294" y="0"/>
                </a:lnTo>
                <a:lnTo>
                  <a:pt x="11249294" y="10751148"/>
                </a:lnTo>
                <a:lnTo>
                  <a:pt x="0" y="10751148"/>
                </a:lnTo>
                <a:lnTo>
                  <a:pt x="0" y="0"/>
                </a:lnTo>
                <a:close/>
              </a:path>
            </a:pathLst>
          </a:custGeom>
          <a:blipFill>
            <a:blip r:embed="rId2"/>
            <a:stretch>
              <a:fillRect l="-21723" r="-21723"/>
            </a:stretch>
          </a:blipFill>
        </p:spPr>
        <p:txBody>
          <a:bodyPr/>
          <a:lstStyle/>
          <a:p>
            <a:endParaRPr lang="pl-PL"/>
          </a:p>
        </p:txBody>
      </p:sp>
      <p:sp>
        <p:nvSpPr>
          <p:cNvPr id="3" name="Freeform 3"/>
          <p:cNvSpPr/>
          <p:nvPr/>
        </p:nvSpPr>
        <p:spPr>
          <a:xfrm>
            <a:off x="-235488" y="-190500"/>
            <a:ext cx="7559944" cy="10668000"/>
          </a:xfrm>
          <a:custGeom>
            <a:avLst/>
            <a:gdLst/>
            <a:ahLst/>
            <a:cxnLst/>
            <a:rect l="l" t="t" r="r" b="b"/>
            <a:pathLst>
              <a:path w="7559944" h="10668000">
                <a:moveTo>
                  <a:pt x="0" y="0"/>
                </a:moveTo>
                <a:lnTo>
                  <a:pt x="7559944" y="0"/>
                </a:lnTo>
                <a:lnTo>
                  <a:pt x="7559944" y="10668000"/>
                </a:lnTo>
                <a:lnTo>
                  <a:pt x="0" y="10668000"/>
                </a:lnTo>
                <a:lnTo>
                  <a:pt x="0" y="0"/>
                </a:lnTo>
                <a:close/>
              </a:path>
            </a:pathLst>
          </a:custGeom>
          <a:blipFill>
            <a:blip r:embed="rId3"/>
            <a:stretch>
              <a:fillRect l="-64725" r="-64725"/>
            </a:stretch>
          </a:blipFill>
        </p:spPr>
        <p:txBody>
          <a:bodyPr/>
          <a:lstStyle/>
          <a:p>
            <a:endParaRPr lang="pl-PL"/>
          </a:p>
        </p:txBody>
      </p:sp>
      <p:sp>
        <p:nvSpPr>
          <p:cNvPr id="4" name="AutoShape 4"/>
          <p:cNvSpPr/>
          <p:nvPr/>
        </p:nvSpPr>
        <p:spPr>
          <a:xfrm>
            <a:off x="-231798" y="-190500"/>
            <a:ext cx="7564438" cy="5334000"/>
          </a:xfrm>
          <a:prstGeom prst="rect">
            <a:avLst/>
          </a:prstGeom>
          <a:solidFill>
            <a:srgbClr val="2E87C3">
              <a:alpha val="80000"/>
            </a:srgbClr>
          </a:solidFill>
        </p:spPr>
        <p:txBody>
          <a:bodyPr/>
          <a:lstStyle/>
          <a:p>
            <a:endParaRPr lang="pl-PL"/>
          </a:p>
        </p:txBody>
      </p:sp>
      <p:sp>
        <p:nvSpPr>
          <p:cNvPr id="5" name="AutoShape 5"/>
          <p:cNvSpPr/>
          <p:nvPr/>
        </p:nvSpPr>
        <p:spPr>
          <a:xfrm>
            <a:off x="7332640" y="5142863"/>
            <a:ext cx="11079671" cy="5144137"/>
          </a:xfrm>
          <a:prstGeom prst="rect">
            <a:avLst/>
          </a:prstGeom>
          <a:solidFill>
            <a:srgbClr val="404A59">
              <a:alpha val="80000"/>
            </a:srgbClr>
          </a:solidFill>
        </p:spPr>
        <p:txBody>
          <a:bodyPr/>
          <a:lstStyle/>
          <a:p>
            <a:endParaRPr lang="pl-PL"/>
          </a:p>
        </p:txBody>
      </p:sp>
      <p:grpSp>
        <p:nvGrpSpPr>
          <p:cNvPr id="6" name="Group 6"/>
          <p:cNvGrpSpPr/>
          <p:nvPr/>
        </p:nvGrpSpPr>
        <p:grpSpPr>
          <a:xfrm>
            <a:off x="8340084" y="6353191"/>
            <a:ext cx="9218039" cy="1859027"/>
            <a:chOff x="0" y="0"/>
            <a:chExt cx="12290718" cy="2478703"/>
          </a:xfrm>
        </p:grpSpPr>
        <p:sp>
          <p:nvSpPr>
            <p:cNvPr id="7" name="TextBox 7"/>
            <p:cNvSpPr txBox="1"/>
            <p:nvPr/>
          </p:nvSpPr>
          <p:spPr>
            <a:xfrm>
              <a:off x="0" y="2381"/>
              <a:ext cx="12290718" cy="1590675"/>
            </a:xfrm>
            <a:prstGeom prst="rect">
              <a:avLst/>
            </a:prstGeom>
          </p:spPr>
          <p:txBody>
            <a:bodyPr lIns="0" tIns="0" rIns="0" bIns="0" rtlCol="0" anchor="t">
              <a:spAutoFit/>
            </a:bodyPr>
            <a:lstStyle/>
            <a:p>
              <a:pPr algn="l">
                <a:lnSpc>
                  <a:spcPts val="4799"/>
                </a:lnSpc>
              </a:pPr>
              <a:r>
                <a:rPr lang="en-US" sz="3999" b="1" spc="199">
                  <a:solidFill>
                    <a:srgbClr val="FFFFFF"/>
                  </a:solidFill>
                  <a:latin typeface="Montserrat Bold"/>
                  <a:ea typeface="Montserrat Bold"/>
                  <a:cs typeface="Montserrat Bold"/>
                  <a:sym typeface="Montserrat Bold"/>
                </a:rPr>
                <a:t>MAŁE URZĄDZENIA ELEKTRONICZNE</a:t>
              </a:r>
            </a:p>
          </p:txBody>
        </p:sp>
        <p:sp>
          <p:nvSpPr>
            <p:cNvPr id="8" name="TextBox 8"/>
            <p:cNvSpPr txBox="1"/>
            <p:nvPr/>
          </p:nvSpPr>
          <p:spPr>
            <a:xfrm>
              <a:off x="0" y="1851799"/>
              <a:ext cx="12290718" cy="630476"/>
            </a:xfrm>
            <a:prstGeom prst="rect">
              <a:avLst/>
            </a:prstGeom>
          </p:spPr>
          <p:txBody>
            <a:bodyPr lIns="0" tIns="0" rIns="0" bIns="0" rtlCol="0" anchor="t">
              <a:spAutoFit/>
            </a:bodyPr>
            <a:lstStyle/>
            <a:p>
              <a:pPr algn="l">
                <a:lnSpc>
                  <a:spcPts val="4200"/>
                </a:lnSpc>
              </a:pPr>
              <a:r>
                <a:rPr lang="en-US" sz="2800">
                  <a:solidFill>
                    <a:srgbClr val="FFFFFF"/>
                  </a:solidFill>
                  <a:latin typeface="Montserrat"/>
                  <a:ea typeface="Montserrat"/>
                  <a:cs typeface="Montserrat"/>
                  <a:sym typeface="Montserrat"/>
                </a:rPr>
                <a:t>np. telefony komórkowe, laptop</a:t>
              </a:r>
            </a:p>
          </p:txBody>
        </p:sp>
      </p:grpSp>
      <p:grpSp>
        <p:nvGrpSpPr>
          <p:cNvPr id="9" name="Group 9"/>
          <p:cNvGrpSpPr/>
          <p:nvPr/>
        </p:nvGrpSpPr>
        <p:grpSpPr>
          <a:xfrm>
            <a:off x="528635" y="1886158"/>
            <a:ext cx="6446984" cy="1180683"/>
            <a:chOff x="0" y="0"/>
            <a:chExt cx="8595979" cy="1574244"/>
          </a:xfrm>
        </p:grpSpPr>
        <p:sp>
          <p:nvSpPr>
            <p:cNvPr id="10" name="TextBox 10"/>
            <p:cNvSpPr txBox="1"/>
            <p:nvPr/>
          </p:nvSpPr>
          <p:spPr>
            <a:xfrm>
              <a:off x="0" y="57150"/>
              <a:ext cx="8595979" cy="787400"/>
            </a:xfrm>
            <a:prstGeom prst="rect">
              <a:avLst/>
            </a:prstGeom>
          </p:spPr>
          <p:txBody>
            <a:bodyPr lIns="0" tIns="0" rIns="0" bIns="0" rtlCol="0" anchor="t">
              <a:spAutoFit/>
            </a:bodyPr>
            <a:lstStyle/>
            <a:p>
              <a:pPr algn="l">
                <a:lnSpc>
                  <a:spcPts val="4680"/>
                </a:lnSpc>
              </a:pPr>
              <a:r>
                <a:rPr lang="en-US" sz="3900" b="1" spc="195">
                  <a:solidFill>
                    <a:srgbClr val="FFFFFF"/>
                  </a:solidFill>
                  <a:latin typeface="Montserrat Bold"/>
                  <a:ea typeface="Montserrat Bold"/>
                  <a:cs typeface="Montserrat Bold"/>
                  <a:sym typeface="Montserrat Bold"/>
                </a:rPr>
                <a:t>WIELKOGABARYTOWE</a:t>
              </a:r>
            </a:p>
          </p:txBody>
        </p:sp>
        <p:sp>
          <p:nvSpPr>
            <p:cNvPr id="11" name="TextBox 11"/>
            <p:cNvSpPr txBox="1"/>
            <p:nvPr/>
          </p:nvSpPr>
          <p:spPr>
            <a:xfrm>
              <a:off x="0" y="956667"/>
              <a:ext cx="8595979" cy="622935"/>
            </a:xfrm>
            <a:prstGeom prst="rect">
              <a:avLst/>
            </a:prstGeom>
          </p:spPr>
          <p:txBody>
            <a:bodyPr lIns="0" tIns="0" rIns="0" bIns="0" rtlCol="0" anchor="t">
              <a:spAutoFit/>
            </a:bodyPr>
            <a:lstStyle/>
            <a:p>
              <a:pPr algn="l">
                <a:lnSpc>
                  <a:spcPts val="4199"/>
                </a:lnSpc>
              </a:pPr>
              <a:r>
                <a:rPr lang="en-US" sz="2799">
                  <a:solidFill>
                    <a:srgbClr val="FFFFFF"/>
                  </a:solidFill>
                  <a:latin typeface="Montserrat"/>
                  <a:ea typeface="Montserrat"/>
                  <a:cs typeface="Montserrat"/>
                  <a:sym typeface="Montserrat"/>
                </a:rPr>
                <a:t>np. lodówki, pralki</a:t>
              </a:r>
            </a:p>
          </p:txBody>
        </p:sp>
      </p:grpSp>
      <p:grpSp>
        <p:nvGrpSpPr>
          <p:cNvPr id="12" name="Group 12"/>
          <p:cNvGrpSpPr/>
          <p:nvPr/>
        </p:nvGrpSpPr>
        <p:grpSpPr>
          <a:xfrm>
            <a:off x="0" y="9267825"/>
            <a:ext cx="18288000" cy="1028700"/>
            <a:chOff x="0" y="0"/>
            <a:chExt cx="24384000" cy="1371600"/>
          </a:xfrm>
        </p:grpSpPr>
        <p:grpSp>
          <p:nvGrpSpPr>
            <p:cNvPr id="13" name="Group 13"/>
            <p:cNvGrpSpPr/>
            <p:nvPr/>
          </p:nvGrpSpPr>
          <p:grpSpPr>
            <a:xfrm>
              <a:off x="0" y="0"/>
              <a:ext cx="24384000" cy="1371600"/>
              <a:chOff x="0" y="0"/>
              <a:chExt cx="4816593" cy="270933"/>
            </a:xfrm>
          </p:grpSpPr>
          <p:sp>
            <p:nvSpPr>
              <p:cNvPr id="14" name="Freeform 14"/>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FFFFF"/>
              </a:solidFill>
            </p:spPr>
            <p:txBody>
              <a:bodyPr/>
              <a:lstStyle/>
              <a:p>
                <a:endParaRPr lang="pl-PL"/>
              </a:p>
            </p:txBody>
          </p:sp>
          <p:sp>
            <p:nvSpPr>
              <p:cNvPr id="15" name="TextBox 15"/>
              <p:cNvSpPr txBox="1"/>
              <p:nvPr/>
            </p:nvSpPr>
            <p:spPr>
              <a:xfrm>
                <a:off x="0" y="38100"/>
                <a:ext cx="4816593" cy="232833"/>
              </a:xfrm>
              <a:prstGeom prst="rect">
                <a:avLst/>
              </a:prstGeom>
            </p:spPr>
            <p:txBody>
              <a:bodyPr lIns="50800" tIns="50800" rIns="50800" bIns="50800" rtlCol="0" anchor="ctr"/>
              <a:lstStyle/>
              <a:p>
                <a:pPr algn="ctr">
                  <a:lnSpc>
                    <a:spcPts val="2060"/>
                  </a:lnSpc>
                </a:pPr>
                <a:endParaRPr/>
              </a:p>
            </p:txBody>
          </p:sp>
        </p:grpSp>
        <p:sp>
          <p:nvSpPr>
            <p:cNvPr id="16" name="TextBox 16"/>
            <p:cNvSpPr txBox="1"/>
            <p:nvPr/>
          </p:nvSpPr>
          <p:spPr>
            <a:xfrm>
              <a:off x="675335" y="319405"/>
              <a:ext cx="23033331" cy="761365"/>
            </a:xfrm>
            <a:prstGeom prst="rect">
              <a:avLst/>
            </a:prstGeom>
          </p:spPr>
          <p:txBody>
            <a:bodyPr lIns="0" tIns="0" rIns="0" bIns="0" rtlCol="0" anchor="t">
              <a:spAutoFit/>
            </a:bodyPr>
            <a:lstStyle/>
            <a:p>
              <a:pPr algn="ctr">
                <a:lnSpc>
                  <a:spcPts val="2205"/>
                </a:lnSpc>
              </a:pPr>
              <a:r>
                <a:rPr lang="en-US" sz="2100" spc="-113">
                  <a:solidFill>
                    <a:srgbClr val="404A59"/>
                  </a:solidFill>
                  <a:latin typeface="Montserrat"/>
                  <a:ea typeface="Montserrat"/>
                  <a:cs typeface="Montserrat"/>
                  <a:sym typeface="Montserrat"/>
                </a:rPr>
                <a:t>Scenariusz zajęć powstał w ramach projektu edukacyjnego “Elektryczne Śmieci - szkolne centrum kreatywnej edukacji ekologicznej </a:t>
              </a:r>
            </a:p>
            <a:p>
              <a:pPr algn="ctr">
                <a:lnSpc>
                  <a:spcPts val="2205"/>
                </a:lnSpc>
              </a:pPr>
              <a:r>
                <a:rPr lang="en-US" sz="2100" spc="-113">
                  <a:solidFill>
                    <a:srgbClr val="404A59"/>
                  </a:solidFill>
                  <a:latin typeface="Montserrat"/>
                  <a:ea typeface="Montserrat"/>
                  <a:cs typeface="Montserrat"/>
                  <a:sym typeface="Montserrat"/>
                </a:rPr>
                <a:t>RLG w Twoim mieście – kampania edukacyjna 2024” przy współpracy Fundacji Odzyskaj Środowisko oraz Reverse Logistics Group Polska.</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22321"/>
        </a:solidFill>
        <a:effectLst/>
      </p:bgPr>
    </p:bg>
    <p:spTree>
      <p:nvGrpSpPr>
        <p:cNvPr id="1" name=""/>
        <p:cNvGrpSpPr/>
        <p:nvPr/>
      </p:nvGrpSpPr>
      <p:grpSpPr>
        <a:xfrm>
          <a:off x="0" y="0"/>
          <a:ext cx="0" cy="0"/>
          <a:chOff x="0" y="0"/>
          <a:chExt cx="0" cy="0"/>
        </a:xfrm>
      </p:grpSpPr>
      <p:sp>
        <p:nvSpPr>
          <p:cNvPr id="2" name="Freeform 2"/>
          <p:cNvSpPr/>
          <p:nvPr/>
        </p:nvSpPr>
        <p:spPr>
          <a:xfrm>
            <a:off x="7324456" y="-247650"/>
            <a:ext cx="11249294" cy="10751148"/>
          </a:xfrm>
          <a:custGeom>
            <a:avLst/>
            <a:gdLst/>
            <a:ahLst/>
            <a:cxnLst/>
            <a:rect l="l" t="t" r="r" b="b"/>
            <a:pathLst>
              <a:path w="11249294" h="10751148">
                <a:moveTo>
                  <a:pt x="0" y="0"/>
                </a:moveTo>
                <a:lnTo>
                  <a:pt x="11249294" y="0"/>
                </a:lnTo>
                <a:lnTo>
                  <a:pt x="11249294" y="10751148"/>
                </a:lnTo>
                <a:lnTo>
                  <a:pt x="0" y="10751148"/>
                </a:lnTo>
                <a:lnTo>
                  <a:pt x="0" y="0"/>
                </a:lnTo>
                <a:close/>
              </a:path>
            </a:pathLst>
          </a:custGeom>
          <a:blipFill>
            <a:blip r:embed="rId2"/>
            <a:stretch>
              <a:fillRect l="-21723" r="-21723"/>
            </a:stretch>
          </a:blipFill>
        </p:spPr>
        <p:txBody>
          <a:bodyPr/>
          <a:lstStyle/>
          <a:p>
            <a:endParaRPr lang="pl-PL"/>
          </a:p>
        </p:txBody>
      </p:sp>
      <p:sp>
        <p:nvSpPr>
          <p:cNvPr id="3" name="Freeform 3"/>
          <p:cNvSpPr/>
          <p:nvPr/>
        </p:nvSpPr>
        <p:spPr>
          <a:xfrm>
            <a:off x="-235488" y="-190500"/>
            <a:ext cx="7559944" cy="10668000"/>
          </a:xfrm>
          <a:custGeom>
            <a:avLst/>
            <a:gdLst/>
            <a:ahLst/>
            <a:cxnLst/>
            <a:rect l="l" t="t" r="r" b="b"/>
            <a:pathLst>
              <a:path w="7559944" h="10668000">
                <a:moveTo>
                  <a:pt x="0" y="0"/>
                </a:moveTo>
                <a:lnTo>
                  <a:pt x="7559944" y="0"/>
                </a:lnTo>
                <a:lnTo>
                  <a:pt x="7559944" y="10668000"/>
                </a:lnTo>
                <a:lnTo>
                  <a:pt x="0" y="10668000"/>
                </a:lnTo>
                <a:lnTo>
                  <a:pt x="0" y="0"/>
                </a:lnTo>
                <a:close/>
              </a:path>
            </a:pathLst>
          </a:custGeom>
          <a:blipFill>
            <a:blip r:embed="rId3"/>
            <a:stretch>
              <a:fillRect l="-55900" r="-55900"/>
            </a:stretch>
          </a:blipFill>
        </p:spPr>
        <p:txBody>
          <a:bodyPr/>
          <a:lstStyle/>
          <a:p>
            <a:endParaRPr lang="pl-PL"/>
          </a:p>
        </p:txBody>
      </p:sp>
      <p:sp>
        <p:nvSpPr>
          <p:cNvPr id="4" name="AutoShape 4"/>
          <p:cNvSpPr/>
          <p:nvPr/>
        </p:nvSpPr>
        <p:spPr>
          <a:xfrm>
            <a:off x="-231798" y="-190500"/>
            <a:ext cx="7564438" cy="5334000"/>
          </a:xfrm>
          <a:prstGeom prst="rect">
            <a:avLst/>
          </a:prstGeom>
          <a:solidFill>
            <a:srgbClr val="404A59">
              <a:alpha val="80000"/>
            </a:srgbClr>
          </a:solidFill>
        </p:spPr>
        <p:txBody>
          <a:bodyPr/>
          <a:lstStyle/>
          <a:p>
            <a:endParaRPr lang="pl-PL"/>
          </a:p>
        </p:txBody>
      </p:sp>
      <p:sp>
        <p:nvSpPr>
          <p:cNvPr id="5" name="AutoShape 5"/>
          <p:cNvSpPr/>
          <p:nvPr/>
        </p:nvSpPr>
        <p:spPr>
          <a:xfrm>
            <a:off x="7332640" y="5142863"/>
            <a:ext cx="11079671" cy="5144137"/>
          </a:xfrm>
          <a:prstGeom prst="rect">
            <a:avLst/>
          </a:prstGeom>
          <a:solidFill>
            <a:srgbClr val="2E87C3">
              <a:alpha val="80000"/>
            </a:srgbClr>
          </a:solidFill>
        </p:spPr>
        <p:txBody>
          <a:bodyPr/>
          <a:lstStyle/>
          <a:p>
            <a:endParaRPr lang="pl-PL"/>
          </a:p>
        </p:txBody>
      </p:sp>
      <p:grpSp>
        <p:nvGrpSpPr>
          <p:cNvPr id="6" name="Group 6"/>
          <p:cNvGrpSpPr/>
          <p:nvPr/>
        </p:nvGrpSpPr>
        <p:grpSpPr>
          <a:xfrm>
            <a:off x="8340084" y="6392035"/>
            <a:ext cx="9218039" cy="1781339"/>
            <a:chOff x="0" y="0"/>
            <a:chExt cx="12290718" cy="2375118"/>
          </a:xfrm>
        </p:grpSpPr>
        <p:sp>
          <p:nvSpPr>
            <p:cNvPr id="7" name="TextBox 7"/>
            <p:cNvSpPr txBox="1"/>
            <p:nvPr/>
          </p:nvSpPr>
          <p:spPr>
            <a:xfrm>
              <a:off x="0" y="2381"/>
              <a:ext cx="12290718" cy="790575"/>
            </a:xfrm>
            <a:prstGeom prst="rect">
              <a:avLst/>
            </a:prstGeom>
          </p:spPr>
          <p:txBody>
            <a:bodyPr lIns="0" tIns="0" rIns="0" bIns="0" rtlCol="0" anchor="t">
              <a:spAutoFit/>
            </a:bodyPr>
            <a:lstStyle/>
            <a:p>
              <a:pPr algn="l">
                <a:lnSpc>
                  <a:spcPts val="4799"/>
                </a:lnSpc>
              </a:pPr>
              <a:r>
                <a:rPr lang="en-US" sz="3999" b="1" spc="199">
                  <a:solidFill>
                    <a:srgbClr val="FFFFFF"/>
                  </a:solidFill>
                  <a:latin typeface="Montserrat Bold"/>
                  <a:ea typeface="Montserrat Bold"/>
                  <a:cs typeface="Montserrat Bold"/>
                  <a:sym typeface="Montserrat Bold"/>
                </a:rPr>
                <a:t>URZĄDZENIA OŚWIETLENIOWE</a:t>
              </a:r>
            </a:p>
          </p:txBody>
        </p:sp>
        <p:sp>
          <p:nvSpPr>
            <p:cNvPr id="8" name="TextBox 8"/>
            <p:cNvSpPr txBox="1"/>
            <p:nvPr/>
          </p:nvSpPr>
          <p:spPr>
            <a:xfrm>
              <a:off x="0" y="1051699"/>
              <a:ext cx="12290718" cy="1326991"/>
            </a:xfrm>
            <a:prstGeom prst="rect">
              <a:avLst/>
            </a:prstGeom>
          </p:spPr>
          <p:txBody>
            <a:bodyPr lIns="0" tIns="0" rIns="0" bIns="0" rtlCol="0" anchor="t">
              <a:spAutoFit/>
            </a:bodyPr>
            <a:lstStyle/>
            <a:p>
              <a:pPr algn="l">
                <a:lnSpc>
                  <a:spcPts val="4200"/>
                </a:lnSpc>
              </a:pPr>
              <a:r>
                <a:rPr lang="en-US" sz="2800">
                  <a:solidFill>
                    <a:srgbClr val="FFFFFF"/>
                  </a:solidFill>
                  <a:latin typeface="Montserrat"/>
                  <a:ea typeface="Montserrat"/>
                  <a:cs typeface="Montserrat"/>
                  <a:sym typeface="Montserrat"/>
                </a:rPr>
                <a:t>np. świetlówki kompaktowe, żarówki LED, lampy rtęciowe</a:t>
              </a:r>
            </a:p>
          </p:txBody>
        </p:sp>
      </p:grpSp>
      <p:grpSp>
        <p:nvGrpSpPr>
          <p:cNvPr id="9" name="Group 9"/>
          <p:cNvGrpSpPr/>
          <p:nvPr/>
        </p:nvGrpSpPr>
        <p:grpSpPr>
          <a:xfrm>
            <a:off x="528635" y="533608"/>
            <a:ext cx="6043572" cy="3885783"/>
            <a:chOff x="0" y="0"/>
            <a:chExt cx="8058096" cy="5181044"/>
          </a:xfrm>
        </p:grpSpPr>
        <p:sp>
          <p:nvSpPr>
            <p:cNvPr id="10" name="TextBox 10"/>
            <p:cNvSpPr txBox="1"/>
            <p:nvPr/>
          </p:nvSpPr>
          <p:spPr>
            <a:xfrm>
              <a:off x="0" y="66675"/>
              <a:ext cx="8058096" cy="1590675"/>
            </a:xfrm>
            <a:prstGeom prst="rect">
              <a:avLst/>
            </a:prstGeom>
          </p:spPr>
          <p:txBody>
            <a:bodyPr lIns="0" tIns="0" rIns="0" bIns="0" rtlCol="0" anchor="t">
              <a:spAutoFit/>
            </a:bodyPr>
            <a:lstStyle/>
            <a:p>
              <a:pPr algn="l">
                <a:lnSpc>
                  <a:spcPts val="4799"/>
                </a:lnSpc>
              </a:pPr>
              <a:r>
                <a:rPr lang="en-US" sz="3999" b="1" spc="199">
                  <a:solidFill>
                    <a:srgbClr val="FFFFFF"/>
                  </a:solidFill>
                  <a:latin typeface="Montserrat Bold"/>
                  <a:ea typeface="Montserrat Bold"/>
                  <a:cs typeface="Montserrat Bold"/>
                  <a:sym typeface="Montserrat Bold"/>
                </a:rPr>
                <a:t>BATERIE </a:t>
              </a:r>
            </a:p>
            <a:p>
              <a:pPr algn="l">
                <a:lnSpc>
                  <a:spcPts val="4799"/>
                </a:lnSpc>
              </a:pPr>
              <a:r>
                <a:rPr lang="en-US" sz="3999" b="1" spc="199">
                  <a:solidFill>
                    <a:srgbClr val="FFFFFF"/>
                  </a:solidFill>
                  <a:latin typeface="Montserrat Bold"/>
                  <a:ea typeface="Montserrat Bold"/>
                  <a:cs typeface="Montserrat Bold"/>
                  <a:sym typeface="Montserrat Bold"/>
                </a:rPr>
                <a:t>I AKUMULATORY</a:t>
              </a:r>
            </a:p>
          </p:txBody>
        </p:sp>
        <p:sp>
          <p:nvSpPr>
            <p:cNvPr id="11" name="TextBox 11"/>
            <p:cNvSpPr txBox="1"/>
            <p:nvPr/>
          </p:nvSpPr>
          <p:spPr>
            <a:xfrm>
              <a:off x="0" y="1769467"/>
              <a:ext cx="8058096" cy="3416935"/>
            </a:xfrm>
            <a:prstGeom prst="rect">
              <a:avLst/>
            </a:prstGeom>
          </p:spPr>
          <p:txBody>
            <a:bodyPr lIns="0" tIns="0" rIns="0" bIns="0" rtlCol="0" anchor="t">
              <a:spAutoFit/>
            </a:bodyPr>
            <a:lstStyle/>
            <a:p>
              <a:pPr algn="l">
                <a:lnSpc>
                  <a:spcPts val="4199"/>
                </a:lnSpc>
              </a:pPr>
              <a:r>
                <a:rPr lang="en-US" sz="2799">
                  <a:solidFill>
                    <a:srgbClr val="FFFFFF"/>
                  </a:solidFill>
                  <a:latin typeface="Montserrat"/>
                  <a:ea typeface="Montserrat"/>
                  <a:cs typeface="Montserrat"/>
                  <a:sym typeface="Montserrat"/>
                </a:rPr>
                <a:t>np. bateria alkaliczna (AA, AAA), cynkowo-węglowa, litowa (CR2032), guzikowa, akumulator niklowo-wodorkowy (NiMH), akumulator sodowo-jonowy</a:t>
              </a:r>
            </a:p>
          </p:txBody>
        </p:sp>
      </p:grpSp>
      <p:grpSp>
        <p:nvGrpSpPr>
          <p:cNvPr id="12" name="Group 12"/>
          <p:cNvGrpSpPr/>
          <p:nvPr/>
        </p:nvGrpSpPr>
        <p:grpSpPr>
          <a:xfrm>
            <a:off x="0" y="9267825"/>
            <a:ext cx="18288000" cy="1028700"/>
            <a:chOff x="0" y="0"/>
            <a:chExt cx="24384000" cy="1371600"/>
          </a:xfrm>
        </p:grpSpPr>
        <p:grpSp>
          <p:nvGrpSpPr>
            <p:cNvPr id="13" name="Group 13"/>
            <p:cNvGrpSpPr/>
            <p:nvPr/>
          </p:nvGrpSpPr>
          <p:grpSpPr>
            <a:xfrm>
              <a:off x="0" y="0"/>
              <a:ext cx="24384000" cy="1371600"/>
              <a:chOff x="0" y="0"/>
              <a:chExt cx="4816593" cy="270933"/>
            </a:xfrm>
          </p:grpSpPr>
          <p:sp>
            <p:nvSpPr>
              <p:cNvPr id="14" name="Freeform 14"/>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FFFFF"/>
              </a:solidFill>
            </p:spPr>
            <p:txBody>
              <a:bodyPr/>
              <a:lstStyle/>
              <a:p>
                <a:endParaRPr lang="pl-PL"/>
              </a:p>
            </p:txBody>
          </p:sp>
          <p:sp>
            <p:nvSpPr>
              <p:cNvPr id="15" name="TextBox 15"/>
              <p:cNvSpPr txBox="1"/>
              <p:nvPr/>
            </p:nvSpPr>
            <p:spPr>
              <a:xfrm>
                <a:off x="0" y="38100"/>
                <a:ext cx="4816593" cy="232833"/>
              </a:xfrm>
              <a:prstGeom prst="rect">
                <a:avLst/>
              </a:prstGeom>
            </p:spPr>
            <p:txBody>
              <a:bodyPr lIns="50800" tIns="50800" rIns="50800" bIns="50800" rtlCol="0" anchor="ctr"/>
              <a:lstStyle/>
              <a:p>
                <a:pPr algn="ctr">
                  <a:lnSpc>
                    <a:spcPts val="2060"/>
                  </a:lnSpc>
                </a:pPr>
                <a:endParaRPr/>
              </a:p>
            </p:txBody>
          </p:sp>
        </p:grpSp>
        <p:sp>
          <p:nvSpPr>
            <p:cNvPr id="16" name="TextBox 16"/>
            <p:cNvSpPr txBox="1"/>
            <p:nvPr/>
          </p:nvSpPr>
          <p:spPr>
            <a:xfrm>
              <a:off x="675335" y="319405"/>
              <a:ext cx="23033331" cy="761365"/>
            </a:xfrm>
            <a:prstGeom prst="rect">
              <a:avLst/>
            </a:prstGeom>
          </p:spPr>
          <p:txBody>
            <a:bodyPr lIns="0" tIns="0" rIns="0" bIns="0" rtlCol="0" anchor="t">
              <a:spAutoFit/>
            </a:bodyPr>
            <a:lstStyle/>
            <a:p>
              <a:pPr algn="ctr">
                <a:lnSpc>
                  <a:spcPts val="2205"/>
                </a:lnSpc>
              </a:pPr>
              <a:r>
                <a:rPr lang="en-US" sz="2100" spc="-113">
                  <a:solidFill>
                    <a:srgbClr val="404A59"/>
                  </a:solidFill>
                  <a:latin typeface="Montserrat"/>
                  <a:ea typeface="Montserrat"/>
                  <a:cs typeface="Montserrat"/>
                  <a:sym typeface="Montserrat"/>
                </a:rPr>
                <a:t>Scenariusz zajęć powstał w ramach projektu edukacyjnego “Elektryczne Śmieci - szkolne centrum kreatywnej edukacji ekologicznej </a:t>
              </a:r>
            </a:p>
            <a:p>
              <a:pPr algn="ctr">
                <a:lnSpc>
                  <a:spcPts val="2205"/>
                </a:lnSpc>
              </a:pPr>
              <a:r>
                <a:rPr lang="en-US" sz="2100" spc="-113">
                  <a:solidFill>
                    <a:srgbClr val="404A59"/>
                  </a:solidFill>
                  <a:latin typeface="Montserrat"/>
                  <a:ea typeface="Montserrat"/>
                  <a:cs typeface="Montserrat"/>
                  <a:sym typeface="Montserrat"/>
                </a:rPr>
                <a:t>RLG w Twoim mieście – kampania edukacyjna 2024” przy współpracy Fundacji Odzyskaj Środowisko oraz Reverse Logistics Group Polska.</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22321"/>
        </a:solidFill>
        <a:effectLst/>
      </p:bgPr>
    </p:bg>
    <p:spTree>
      <p:nvGrpSpPr>
        <p:cNvPr id="1" name=""/>
        <p:cNvGrpSpPr/>
        <p:nvPr/>
      </p:nvGrpSpPr>
      <p:grpSpPr>
        <a:xfrm>
          <a:off x="0" y="0"/>
          <a:ext cx="0" cy="0"/>
          <a:chOff x="0" y="0"/>
          <a:chExt cx="0" cy="0"/>
        </a:xfrm>
      </p:grpSpPr>
      <p:sp>
        <p:nvSpPr>
          <p:cNvPr id="2" name="Freeform 2"/>
          <p:cNvSpPr/>
          <p:nvPr/>
        </p:nvSpPr>
        <p:spPr>
          <a:xfrm>
            <a:off x="7324456" y="-247650"/>
            <a:ext cx="11249294" cy="10751148"/>
          </a:xfrm>
          <a:custGeom>
            <a:avLst/>
            <a:gdLst/>
            <a:ahLst/>
            <a:cxnLst/>
            <a:rect l="l" t="t" r="r" b="b"/>
            <a:pathLst>
              <a:path w="11249294" h="10751148">
                <a:moveTo>
                  <a:pt x="0" y="0"/>
                </a:moveTo>
                <a:lnTo>
                  <a:pt x="11249294" y="0"/>
                </a:lnTo>
                <a:lnTo>
                  <a:pt x="11249294" y="10751148"/>
                </a:lnTo>
                <a:lnTo>
                  <a:pt x="0" y="10751148"/>
                </a:lnTo>
                <a:lnTo>
                  <a:pt x="0" y="0"/>
                </a:lnTo>
                <a:close/>
              </a:path>
            </a:pathLst>
          </a:custGeom>
          <a:blipFill>
            <a:blip r:embed="rId2"/>
            <a:stretch>
              <a:fillRect l="-26764" r="-26764"/>
            </a:stretch>
          </a:blipFill>
        </p:spPr>
        <p:txBody>
          <a:bodyPr/>
          <a:lstStyle/>
          <a:p>
            <a:endParaRPr lang="pl-PL"/>
          </a:p>
        </p:txBody>
      </p:sp>
      <p:sp>
        <p:nvSpPr>
          <p:cNvPr id="3" name="Freeform 3"/>
          <p:cNvSpPr/>
          <p:nvPr/>
        </p:nvSpPr>
        <p:spPr>
          <a:xfrm>
            <a:off x="-235488" y="-190500"/>
            <a:ext cx="7559944" cy="10668000"/>
          </a:xfrm>
          <a:custGeom>
            <a:avLst/>
            <a:gdLst/>
            <a:ahLst/>
            <a:cxnLst/>
            <a:rect l="l" t="t" r="r" b="b"/>
            <a:pathLst>
              <a:path w="7559944" h="10668000">
                <a:moveTo>
                  <a:pt x="0" y="0"/>
                </a:moveTo>
                <a:lnTo>
                  <a:pt x="7559944" y="0"/>
                </a:lnTo>
                <a:lnTo>
                  <a:pt x="7559944" y="10668000"/>
                </a:lnTo>
                <a:lnTo>
                  <a:pt x="0" y="10668000"/>
                </a:lnTo>
                <a:lnTo>
                  <a:pt x="0" y="0"/>
                </a:lnTo>
                <a:close/>
              </a:path>
            </a:pathLst>
          </a:custGeom>
          <a:blipFill>
            <a:blip r:embed="rId3"/>
            <a:stretch>
              <a:fillRect l="-56499" r="-56499"/>
            </a:stretch>
          </a:blipFill>
        </p:spPr>
        <p:txBody>
          <a:bodyPr/>
          <a:lstStyle/>
          <a:p>
            <a:endParaRPr lang="pl-PL"/>
          </a:p>
        </p:txBody>
      </p:sp>
      <p:sp>
        <p:nvSpPr>
          <p:cNvPr id="4" name="AutoShape 4"/>
          <p:cNvSpPr/>
          <p:nvPr/>
        </p:nvSpPr>
        <p:spPr>
          <a:xfrm>
            <a:off x="-231798" y="-190500"/>
            <a:ext cx="7564438" cy="5334000"/>
          </a:xfrm>
          <a:prstGeom prst="rect">
            <a:avLst/>
          </a:prstGeom>
          <a:solidFill>
            <a:srgbClr val="2E87C3">
              <a:alpha val="80000"/>
            </a:srgbClr>
          </a:solidFill>
        </p:spPr>
        <p:txBody>
          <a:bodyPr/>
          <a:lstStyle/>
          <a:p>
            <a:endParaRPr lang="pl-PL"/>
          </a:p>
        </p:txBody>
      </p:sp>
      <p:sp>
        <p:nvSpPr>
          <p:cNvPr id="5" name="AutoShape 5"/>
          <p:cNvSpPr/>
          <p:nvPr/>
        </p:nvSpPr>
        <p:spPr>
          <a:xfrm>
            <a:off x="7332640" y="5142863"/>
            <a:ext cx="11079671" cy="5144137"/>
          </a:xfrm>
          <a:prstGeom prst="rect">
            <a:avLst/>
          </a:prstGeom>
          <a:solidFill>
            <a:srgbClr val="404A59">
              <a:alpha val="80000"/>
            </a:srgbClr>
          </a:solidFill>
        </p:spPr>
        <p:txBody>
          <a:bodyPr/>
          <a:lstStyle/>
          <a:p>
            <a:endParaRPr lang="pl-PL"/>
          </a:p>
        </p:txBody>
      </p:sp>
      <p:grpSp>
        <p:nvGrpSpPr>
          <p:cNvPr id="6" name="Group 6"/>
          <p:cNvGrpSpPr/>
          <p:nvPr/>
        </p:nvGrpSpPr>
        <p:grpSpPr>
          <a:xfrm>
            <a:off x="8340084" y="6653229"/>
            <a:ext cx="9218039" cy="1258952"/>
            <a:chOff x="0" y="0"/>
            <a:chExt cx="12290718" cy="1678602"/>
          </a:xfrm>
        </p:grpSpPr>
        <p:sp>
          <p:nvSpPr>
            <p:cNvPr id="7" name="TextBox 7"/>
            <p:cNvSpPr txBox="1"/>
            <p:nvPr/>
          </p:nvSpPr>
          <p:spPr>
            <a:xfrm>
              <a:off x="0" y="2381"/>
              <a:ext cx="12290718" cy="790575"/>
            </a:xfrm>
            <a:prstGeom prst="rect">
              <a:avLst/>
            </a:prstGeom>
          </p:spPr>
          <p:txBody>
            <a:bodyPr lIns="0" tIns="0" rIns="0" bIns="0" rtlCol="0" anchor="t">
              <a:spAutoFit/>
            </a:bodyPr>
            <a:lstStyle/>
            <a:p>
              <a:pPr algn="l">
                <a:lnSpc>
                  <a:spcPts val="4799"/>
                </a:lnSpc>
              </a:pPr>
              <a:r>
                <a:rPr lang="en-US" sz="3999" b="1" spc="199">
                  <a:solidFill>
                    <a:srgbClr val="FFFFFF"/>
                  </a:solidFill>
                  <a:latin typeface="Montserrat Bold"/>
                  <a:ea typeface="Montserrat Bold"/>
                  <a:cs typeface="Montserrat Bold"/>
                  <a:sym typeface="Montserrat Bold"/>
                </a:rPr>
                <a:t>MAŁE AGD</a:t>
              </a:r>
            </a:p>
          </p:txBody>
        </p:sp>
        <p:sp>
          <p:nvSpPr>
            <p:cNvPr id="8" name="TextBox 8"/>
            <p:cNvSpPr txBox="1"/>
            <p:nvPr/>
          </p:nvSpPr>
          <p:spPr>
            <a:xfrm>
              <a:off x="0" y="1051699"/>
              <a:ext cx="12290718" cy="630476"/>
            </a:xfrm>
            <a:prstGeom prst="rect">
              <a:avLst/>
            </a:prstGeom>
          </p:spPr>
          <p:txBody>
            <a:bodyPr lIns="0" tIns="0" rIns="0" bIns="0" rtlCol="0" anchor="t">
              <a:spAutoFit/>
            </a:bodyPr>
            <a:lstStyle/>
            <a:p>
              <a:pPr algn="l">
                <a:lnSpc>
                  <a:spcPts val="4200"/>
                </a:lnSpc>
              </a:pPr>
              <a:r>
                <a:rPr lang="en-US" sz="2800">
                  <a:solidFill>
                    <a:srgbClr val="FFFFFF"/>
                  </a:solidFill>
                  <a:latin typeface="Montserrat"/>
                  <a:ea typeface="Montserrat"/>
                  <a:cs typeface="Montserrat"/>
                  <a:sym typeface="Montserrat"/>
                </a:rPr>
                <a:t>np. suszarki do włosów, mikrofalówki</a:t>
              </a:r>
            </a:p>
          </p:txBody>
        </p:sp>
      </p:grpSp>
      <p:grpSp>
        <p:nvGrpSpPr>
          <p:cNvPr id="9" name="Group 9"/>
          <p:cNvGrpSpPr/>
          <p:nvPr/>
        </p:nvGrpSpPr>
        <p:grpSpPr>
          <a:xfrm>
            <a:off x="528635" y="1619458"/>
            <a:ext cx="6043572" cy="1714083"/>
            <a:chOff x="0" y="0"/>
            <a:chExt cx="8058096" cy="2285445"/>
          </a:xfrm>
        </p:grpSpPr>
        <p:sp>
          <p:nvSpPr>
            <p:cNvPr id="10" name="TextBox 10"/>
            <p:cNvSpPr txBox="1"/>
            <p:nvPr/>
          </p:nvSpPr>
          <p:spPr>
            <a:xfrm>
              <a:off x="0" y="66675"/>
              <a:ext cx="8058096" cy="790575"/>
            </a:xfrm>
            <a:prstGeom prst="rect">
              <a:avLst/>
            </a:prstGeom>
          </p:spPr>
          <p:txBody>
            <a:bodyPr lIns="0" tIns="0" rIns="0" bIns="0" rtlCol="0" anchor="t">
              <a:spAutoFit/>
            </a:bodyPr>
            <a:lstStyle/>
            <a:p>
              <a:pPr algn="l">
                <a:lnSpc>
                  <a:spcPts val="4799"/>
                </a:lnSpc>
              </a:pPr>
              <a:r>
                <a:rPr lang="en-US" sz="3999" b="1" spc="199">
                  <a:solidFill>
                    <a:srgbClr val="FFFFFF"/>
                  </a:solidFill>
                  <a:latin typeface="Montserrat Bold"/>
                  <a:ea typeface="Montserrat Bold"/>
                  <a:cs typeface="Montserrat Bold"/>
                  <a:sym typeface="Montserrat Bold"/>
                </a:rPr>
                <a:t>SPRZĘT RTV</a:t>
              </a:r>
            </a:p>
          </p:txBody>
        </p:sp>
        <p:sp>
          <p:nvSpPr>
            <p:cNvPr id="11" name="TextBox 11"/>
            <p:cNvSpPr txBox="1"/>
            <p:nvPr/>
          </p:nvSpPr>
          <p:spPr>
            <a:xfrm>
              <a:off x="0" y="969367"/>
              <a:ext cx="8058096" cy="1321435"/>
            </a:xfrm>
            <a:prstGeom prst="rect">
              <a:avLst/>
            </a:prstGeom>
          </p:spPr>
          <p:txBody>
            <a:bodyPr lIns="0" tIns="0" rIns="0" bIns="0" rtlCol="0" anchor="t">
              <a:spAutoFit/>
            </a:bodyPr>
            <a:lstStyle/>
            <a:p>
              <a:pPr algn="l">
                <a:lnSpc>
                  <a:spcPts val="4199"/>
                </a:lnSpc>
              </a:pPr>
              <a:r>
                <a:rPr lang="en-US" sz="2799">
                  <a:solidFill>
                    <a:srgbClr val="FFFFFF"/>
                  </a:solidFill>
                  <a:latin typeface="Montserrat"/>
                  <a:ea typeface="Montserrat"/>
                  <a:cs typeface="Montserrat"/>
                  <a:sym typeface="Montserrat"/>
                </a:rPr>
                <a:t>np. telewizory, radia, odtwarzacze DVD, wzmacniacze audio.</a:t>
              </a:r>
            </a:p>
          </p:txBody>
        </p:sp>
      </p:grpSp>
      <p:grpSp>
        <p:nvGrpSpPr>
          <p:cNvPr id="12" name="Group 12"/>
          <p:cNvGrpSpPr/>
          <p:nvPr/>
        </p:nvGrpSpPr>
        <p:grpSpPr>
          <a:xfrm>
            <a:off x="0" y="9267825"/>
            <a:ext cx="18288000" cy="1028700"/>
            <a:chOff x="0" y="0"/>
            <a:chExt cx="24384000" cy="1371600"/>
          </a:xfrm>
        </p:grpSpPr>
        <p:grpSp>
          <p:nvGrpSpPr>
            <p:cNvPr id="13" name="Group 13"/>
            <p:cNvGrpSpPr/>
            <p:nvPr/>
          </p:nvGrpSpPr>
          <p:grpSpPr>
            <a:xfrm>
              <a:off x="0" y="0"/>
              <a:ext cx="24384000" cy="1371600"/>
              <a:chOff x="0" y="0"/>
              <a:chExt cx="4816593" cy="270933"/>
            </a:xfrm>
          </p:grpSpPr>
          <p:sp>
            <p:nvSpPr>
              <p:cNvPr id="14" name="Freeform 14"/>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FFFFF"/>
              </a:solidFill>
            </p:spPr>
            <p:txBody>
              <a:bodyPr/>
              <a:lstStyle/>
              <a:p>
                <a:endParaRPr lang="pl-PL"/>
              </a:p>
            </p:txBody>
          </p:sp>
          <p:sp>
            <p:nvSpPr>
              <p:cNvPr id="15" name="TextBox 15"/>
              <p:cNvSpPr txBox="1"/>
              <p:nvPr/>
            </p:nvSpPr>
            <p:spPr>
              <a:xfrm>
                <a:off x="0" y="38100"/>
                <a:ext cx="4816593" cy="232833"/>
              </a:xfrm>
              <a:prstGeom prst="rect">
                <a:avLst/>
              </a:prstGeom>
            </p:spPr>
            <p:txBody>
              <a:bodyPr lIns="50800" tIns="50800" rIns="50800" bIns="50800" rtlCol="0" anchor="ctr"/>
              <a:lstStyle/>
              <a:p>
                <a:pPr algn="ctr">
                  <a:lnSpc>
                    <a:spcPts val="2060"/>
                  </a:lnSpc>
                </a:pPr>
                <a:endParaRPr/>
              </a:p>
            </p:txBody>
          </p:sp>
        </p:grpSp>
        <p:sp>
          <p:nvSpPr>
            <p:cNvPr id="16" name="TextBox 16"/>
            <p:cNvSpPr txBox="1"/>
            <p:nvPr/>
          </p:nvSpPr>
          <p:spPr>
            <a:xfrm>
              <a:off x="675335" y="319405"/>
              <a:ext cx="23033331" cy="761365"/>
            </a:xfrm>
            <a:prstGeom prst="rect">
              <a:avLst/>
            </a:prstGeom>
          </p:spPr>
          <p:txBody>
            <a:bodyPr lIns="0" tIns="0" rIns="0" bIns="0" rtlCol="0" anchor="t">
              <a:spAutoFit/>
            </a:bodyPr>
            <a:lstStyle/>
            <a:p>
              <a:pPr algn="ctr">
                <a:lnSpc>
                  <a:spcPts val="2205"/>
                </a:lnSpc>
              </a:pPr>
              <a:r>
                <a:rPr lang="en-US" sz="2100" spc="-113">
                  <a:solidFill>
                    <a:srgbClr val="404A59"/>
                  </a:solidFill>
                  <a:latin typeface="Montserrat"/>
                  <a:ea typeface="Montserrat"/>
                  <a:cs typeface="Montserrat"/>
                  <a:sym typeface="Montserrat"/>
                </a:rPr>
                <a:t>Scenariusz zajęć powstał w ramach projektu edukacyjnego “Elektryczne Śmieci - szkolne centrum kreatywnej edukacji ekologicznej </a:t>
              </a:r>
            </a:p>
            <a:p>
              <a:pPr algn="ctr">
                <a:lnSpc>
                  <a:spcPts val="2205"/>
                </a:lnSpc>
              </a:pPr>
              <a:r>
                <a:rPr lang="en-US" sz="2100" spc="-113">
                  <a:solidFill>
                    <a:srgbClr val="404A59"/>
                  </a:solidFill>
                  <a:latin typeface="Montserrat"/>
                  <a:ea typeface="Montserrat"/>
                  <a:cs typeface="Montserrat"/>
                  <a:sym typeface="Montserrat"/>
                </a:rPr>
                <a:t>RLG w Twoim mieście – kampania edukacyjna 2024” przy współpracy Fundacji Odzyskaj Środowisko oraz Reverse Logistics Group Polska.</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777"/>
            </a:stretch>
          </a:blipFill>
        </p:spPr>
        <p:txBody>
          <a:bodyPr/>
          <a:lstStyle/>
          <a:p>
            <a:endParaRPr lang="pl-PL"/>
          </a:p>
        </p:txBody>
      </p:sp>
      <p:sp>
        <p:nvSpPr>
          <p:cNvPr id="3" name="AutoShape 3"/>
          <p:cNvSpPr/>
          <p:nvPr/>
        </p:nvSpPr>
        <p:spPr>
          <a:xfrm>
            <a:off x="1866900" y="5143500"/>
            <a:ext cx="16668750" cy="5372100"/>
          </a:xfrm>
          <a:prstGeom prst="rect">
            <a:avLst/>
          </a:prstGeom>
          <a:solidFill>
            <a:srgbClr val="FAFBFB">
              <a:alpha val="29804"/>
            </a:srgbClr>
          </a:solidFill>
        </p:spPr>
        <p:txBody>
          <a:bodyPr/>
          <a:lstStyle/>
          <a:p>
            <a:endParaRPr lang="pl-PL"/>
          </a:p>
        </p:txBody>
      </p:sp>
      <p:grpSp>
        <p:nvGrpSpPr>
          <p:cNvPr id="4" name="Group 4"/>
          <p:cNvGrpSpPr/>
          <p:nvPr/>
        </p:nvGrpSpPr>
        <p:grpSpPr>
          <a:xfrm>
            <a:off x="3238300" y="6612081"/>
            <a:ext cx="13716400" cy="2323644"/>
            <a:chOff x="0" y="0"/>
            <a:chExt cx="18288533" cy="3098192"/>
          </a:xfrm>
        </p:grpSpPr>
        <p:sp>
          <p:nvSpPr>
            <p:cNvPr id="5" name="TextBox 5"/>
            <p:cNvSpPr txBox="1"/>
            <p:nvPr/>
          </p:nvSpPr>
          <p:spPr>
            <a:xfrm>
              <a:off x="3" y="5358"/>
              <a:ext cx="18288528" cy="1625203"/>
            </a:xfrm>
            <a:prstGeom prst="rect">
              <a:avLst/>
            </a:prstGeom>
          </p:spPr>
          <p:txBody>
            <a:bodyPr lIns="0" tIns="0" rIns="0" bIns="0" rtlCol="0" anchor="t">
              <a:spAutoFit/>
            </a:bodyPr>
            <a:lstStyle/>
            <a:p>
              <a:pPr algn="ctr">
                <a:lnSpc>
                  <a:spcPts val="9600"/>
                </a:lnSpc>
              </a:pPr>
              <a:r>
                <a:rPr lang="en-US" sz="8000" b="1">
                  <a:solidFill>
                    <a:srgbClr val="FFFFFF"/>
                  </a:solidFill>
                  <a:latin typeface="Montserrat Bold"/>
                  <a:ea typeface="Montserrat Bold"/>
                  <a:cs typeface="Montserrat Bold"/>
                  <a:sym typeface="Montserrat Bold"/>
                </a:rPr>
                <a:t>74,7 mln ton</a:t>
              </a:r>
            </a:p>
          </p:txBody>
        </p:sp>
        <p:sp>
          <p:nvSpPr>
            <p:cNvPr id="6" name="TextBox 6"/>
            <p:cNvSpPr txBox="1"/>
            <p:nvPr/>
          </p:nvSpPr>
          <p:spPr>
            <a:xfrm>
              <a:off x="0" y="1732558"/>
              <a:ext cx="18288533" cy="1367420"/>
            </a:xfrm>
            <a:prstGeom prst="rect">
              <a:avLst/>
            </a:prstGeom>
          </p:spPr>
          <p:txBody>
            <a:bodyPr lIns="0" tIns="0" rIns="0" bIns="0" rtlCol="0" anchor="t">
              <a:spAutoFit/>
            </a:bodyPr>
            <a:lstStyle/>
            <a:p>
              <a:pPr algn="ctr">
                <a:lnSpc>
                  <a:spcPts val="4159"/>
                </a:lnSpc>
              </a:pPr>
              <a:r>
                <a:rPr lang="en-US" sz="3199" spc="255">
                  <a:solidFill>
                    <a:srgbClr val="FAFBFB"/>
                  </a:solidFill>
                  <a:latin typeface="Montserrat"/>
                  <a:ea typeface="Montserrat"/>
                  <a:cs typeface="Montserrat"/>
                  <a:sym typeface="Montserrat"/>
                </a:rPr>
                <a:t>OCZEKUJE SIĘ, ŻE DO 2030 ROKU TA LICZBA WZROŚNIE DO 74,7 MILIONA TON.</a:t>
              </a:r>
            </a:p>
          </p:txBody>
        </p:sp>
      </p:grpSp>
      <p:grpSp>
        <p:nvGrpSpPr>
          <p:cNvPr id="7" name="Group 7"/>
          <p:cNvGrpSpPr/>
          <p:nvPr/>
        </p:nvGrpSpPr>
        <p:grpSpPr>
          <a:xfrm>
            <a:off x="3238300" y="1409928"/>
            <a:ext cx="13716400" cy="2323644"/>
            <a:chOff x="0" y="0"/>
            <a:chExt cx="18288533" cy="3098192"/>
          </a:xfrm>
        </p:grpSpPr>
        <p:sp>
          <p:nvSpPr>
            <p:cNvPr id="8" name="TextBox 8"/>
            <p:cNvSpPr txBox="1"/>
            <p:nvPr/>
          </p:nvSpPr>
          <p:spPr>
            <a:xfrm>
              <a:off x="3" y="5358"/>
              <a:ext cx="18288528" cy="1625203"/>
            </a:xfrm>
            <a:prstGeom prst="rect">
              <a:avLst/>
            </a:prstGeom>
          </p:spPr>
          <p:txBody>
            <a:bodyPr lIns="0" tIns="0" rIns="0" bIns="0" rtlCol="0" anchor="t">
              <a:spAutoFit/>
            </a:bodyPr>
            <a:lstStyle/>
            <a:p>
              <a:pPr algn="ctr">
                <a:lnSpc>
                  <a:spcPts val="9600"/>
                </a:lnSpc>
              </a:pPr>
              <a:r>
                <a:rPr lang="en-US" sz="8000" b="1">
                  <a:solidFill>
                    <a:srgbClr val="FFFFFF"/>
                  </a:solidFill>
                  <a:latin typeface="Montserrat Bold"/>
                  <a:ea typeface="Montserrat Bold"/>
                  <a:cs typeface="Montserrat Bold"/>
                  <a:sym typeface="Montserrat Bold"/>
                </a:rPr>
                <a:t>57,4  mln ton</a:t>
              </a:r>
            </a:p>
          </p:txBody>
        </p:sp>
        <p:sp>
          <p:nvSpPr>
            <p:cNvPr id="9" name="TextBox 9"/>
            <p:cNvSpPr txBox="1"/>
            <p:nvPr/>
          </p:nvSpPr>
          <p:spPr>
            <a:xfrm>
              <a:off x="0" y="1732558"/>
              <a:ext cx="18288533" cy="1367420"/>
            </a:xfrm>
            <a:prstGeom prst="rect">
              <a:avLst/>
            </a:prstGeom>
          </p:spPr>
          <p:txBody>
            <a:bodyPr lIns="0" tIns="0" rIns="0" bIns="0" rtlCol="0" anchor="t">
              <a:spAutoFit/>
            </a:bodyPr>
            <a:lstStyle/>
            <a:p>
              <a:pPr algn="ctr">
                <a:lnSpc>
                  <a:spcPts val="4159"/>
                </a:lnSpc>
              </a:pPr>
              <a:r>
                <a:rPr lang="en-US" sz="3199" spc="255">
                  <a:solidFill>
                    <a:srgbClr val="FAFBFB"/>
                  </a:solidFill>
                  <a:latin typeface="Montserrat"/>
                  <a:ea typeface="Montserrat"/>
                  <a:cs typeface="Montserrat"/>
                  <a:sym typeface="Montserrat"/>
                </a:rPr>
                <a:t>TYLE TON ELKETRYCZNYCH ŚMIECI POWSTAŁO W 2021 ROKU NA CAŁYM ŚWIECIE </a:t>
              </a:r>
            </a:p>
          </p:txBody>
        </p:sp>
      </p:grpSp>
      <p:sp>
        <p:nvSpPr>
          <p:cNvPr id="10" name="AutoShape 10"/>
          <p:cNvSpPr/>
          <p:nvPr/>
        </p:nvSpPr>
        <p:spPr>
          <a:xfrm>
            <a:off x="-323850" y="-274722"/>
            <a:ext cx="2190750" cy="10953750"/>
          </a:xfrm>
          <a:prstGeom prst="rect">
            <a:avLst/>
          </a:prstGeom>
          <a:solidFill>
            <a:srgbClr val="2E87C3">
              <a:alpha val="34902"/>
            </a:srgbClr>
          </a:solidFill>
        </p:spPr>
        <p:txBody>
          <a:bodyPr/>
          <a:lstStyle/>
          <a:p>
            <a:endParaRPr lang="pl-PL"/>
          </a:p>
        </p:txBody>
      </p:sp>
      <p:grpSp>
        <p:nvGrpSpPr>
          <p:cNvPr id="11" name="Group 11"/>
          <p:cNvGrpSpPr/>
          <p:nvPr/>
        </p:nvGrpSpPr>
        <p:grpSpPr>
          <a:xfrm>
            <a:off x="628650" y="3963903"/>
            <a:ext cx="2476500" cy="2476500"/>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E87C3"/>
            </a:solidFill>
          </p:spPr>
          <p:txBody>
            <a:bodyPr/>
            <a:lstStyle/>
            <a:p>
              <a:endParaRPr lang="pl-PL"/>
            </a:p>
          </p:txBody>
        </p:sp>
      </p:grpSp>
      <p:sp>
        <p:nvSpPr>
          <p:cNvPr id="13" name="Freeform 13"/>
          <p:cNvSpPr/>
          <p:nvPr/>
        </p:nvSpPr>
        <p:spPr>
          <a:xfrm>
            <a:off x="866476" y="4305277"/>
            <a:ext cx="2000847" cy="2000847"/>
          </a:xfrm>
          <a:custGeom>
            <a:avLst/>
            <a:gdLst/>
            <a:ahLst/>
            <a:cxnLst/>
            <a:rect l="l" t="t" r="r" b="b"/>
            <a:pathLst>
              <a:path w="2000847" h="2000847">
                <a:moveTo>
                  <a:pt x="0" y="0"/>
                </a:moveTo>
                <a:lnTo>
                  <a:pt x="2000848" y="0"/>
                </a:lnTo>
                <a:lnTo>
                  <a:pt x="2000848" y="2000847"/>
                </a:lnTo>
                <a:lnTo>
                  <a:pt x="0" y="20008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l-PL"/>
          </a:p>
        </p:txBody>
      </p:sp>
      <p:grpSp>
        <p:nvGrpSpPr>
          <p:cNvPr id="14" name="Group 14"/>
          <p:cNvGrpSpPr/>
          <p:nvPr/>
        </p:nvGrpSpPr>
        <p:grpSpPr>
          <a:xfrm>
            <a:off x="0" y="9267825"/>
            <a:ext cx="18288000" cy="1028700"/>
            <a:chOff x="0" y="0"/>
            <a:chExt cx="24384000" cy="1371600"/>
          </a:xfrm>
        </p:grpSpPr>
        <p:grpSp>
          <p:nvGrpSpPr>
            <p:cNvPr id="15" name="Group 15"/>
            <p:cNvGrpSpPr/>
            <p:nvPr/>
          </p:nvGrpSpPr>
          <p:grpSpPr>
            <a:xfrm>
              <a:off x="0" y="0"/>
              <a:ext cx="24384000" cy="1371600"/>
              <a:chOff x="0" y="0"/>
              <a:chExt cx="4816593" cy="270933"/>
            </a:xfrm>
          </p:grpSpPr>
          <p:sp>
            <p:nvSpPr>
              <p:cNvPr id="16" name="Freeform 16"/>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FFFFF"/>
              </a:solidFill>
            </p:spPr>
            <p:txBody>
              <a:bodyPr/>
              <a:lstStyle/>
              <a:p>
                <a:endParaRPr lang="pl-PL"/>
              </a:p>
            </p:txBody>
          </p:sp>
          <p:sp>
            <p:nvSpPr>
              <p:cNvPr id="17" name="TextBox 17"/>
              <p:cNvSpPr txBox="1"/>
              <p:nvPr/>
            </p:nvSpPr>
            <p:spPr>
              <a:xfrm>
                <a:off x="0" y="38100"/>
                <a:ext cx="4816593" cy="232833"/>
              </a:xfrm>
              <a:prstGeom prst="rect">
                <a:avLst/>
              </a:prstGeom>
            </p:spPr>
            <p:txBody>
              <a:bodyPr lIns="50800" tIns="50800" rIns="50800" bIns="50800" rtlCol="0" anchor="ctr"/>
              <a:lstStyle/>
              <a:p>
                <a:pPr algn="ctr">
                  <a:lnSpc>
                    <a:spcPts val="2060"/>
                  </a:lnSpc>
                </a:pPr>
                <a:endParaRPr/>
              </a:p>
            </p:txBody>
          </p:sp>
        </p:grpSp>
        <p:sp>
          <p:nvSpPr>
            <p:cNvPr id="18" name="TextBox 18"/>
            <p:cNvSpPr txBox="1"/>
            <p:nvPr/>
          </p:nvSpPr>
          <p:spPr>
            <a:xfrm>
              <a:off x="675335" y="319405"/>
              <a:ext cx="23033331" cy="761365"/>
            </a:xfrm>
            <a:prstGeom prst="rect">
              <a:avLst/>
            </a:prstGeom>
          </p:spPr>
          <p:txBody>
            <a:bodyPr lIns="0" tIns="0" rIns="0" bIns="0" rtlCol="0" anchor="t">
              <a:spAutoFit/>
            </a:bodyPr>
            <a:lstStyle/>
            <a:p>
              <a:pPr algn="ctr">
                <a:lnSpc>
                  <a:spcPts val="2205"/>
                </a:lnSpc>
              </a:pPr>
              <a:r>
                <a:rPr lang="en-US" sz="2100" spc="-113">
                  <a:solidFill>
                    <a:srgbClr val="404A59"/>
                  </a:solidFill>
                  <a:latin typeface="Montserrat"/>
                  <a:ea typeface="Montserrat"/>
                  <a:cs typeface="Montserrat"/>
                  <a:sym typeface="Montserrat"/>
                </a:rPr>
                <a:t>Scenariusz zajęć powstał w ramach projektu edukacyjnego “Elektryczne Śmieci - szkolne centrum kreatywnej edukacji ekologicznej </a:t>
              </a:r>
            </a:p>
            <a:p>
              <a:pPr algn="ctr">
                <a:lnSpc>
                  <a:spcPts val="2205"/>
                </a:lnSpc>
              </a:pPr>
              <a:r>
                <a:rPr lang="en-US" sz="2100" spc="-113">
                  <a:solidFill>
                    <a:srgbClr val="404A59"/>
                  </a:solidFill>
                  <a:latin typeface="Montserrat"/>
                  <a:ea typeface="Montserrat"/>
                  <a:cs typeface="Montserrat"/>
                  <a:sym typeface="Montserrat"/>
                </a:rPr>
                <a:t>RLG w Twoim mieście – kampania edukacyjna 2024” przy współpracy Fundacji Odzyskaj Środowisko oraz Reverse Logistics Group Polska.</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777"/>
            </a:stretch>
          </a:blipFill>
        </p:spPr>
        <p:txBody>
          <a:bodyPr/>
          <a:lstStyle/>
          <a:p>
            <a:endParaRPr lang="pl-PL"/>
          </a:p>
        </p:txBody>
      </p:sp>
      <p:sp>
        <p:nvSpPr>
          <p:cNvPr id="3" name="AutoShape 3"/>
          <p:cNvSpPr/>
          <p:nvPr/>
        </p:nvSpPr>
        <p:spPr>
          <a:xfrm>
            <a:off x="1866900" y="5143500"/>
            <a:ext cx="16668750" cy="5372100"/>
          </a:xfrm>
          <a:prstGeom prst="rect">
            <a:avLst/>
          </a:prstGeom>
          <a:solidFill>
            <a:srgbClr val="FAFBFB">
              <a:alpha val="29804"/>
            </a:srgbClr>
          </a:solidFill>
        </p:spPr>
        <p:txBody>
          <a:bodyPr/>
          <a:lstStyle/>
          <a:p>
            <a:endParaRPr lang="pl-PL"/>
          </a:p>
        </p:txBody>
      </p:sp>
      <p:grpSp>
        <p:nvGrpSpPr>
          <p:cNvPr id="4" name="Group 4"/>
          <p:cNvGrpSpPr/>
          <p:nvPr/>
        </p:nvGrpSpPr>
        <p:grpSpPr>
          <a:xfrm>
            <a:off x="3542900" y="5862888"/>
            <a:ext cx="13716400" cy="2323644"/>
            <a:chOff x="0" y="0"/>
            <a:chExt cx="18288533" cy="3098192"/>
          </a:xfrm>
        </p:grpSpPr>
        <p:sp>
          <p:nvSpPr>
            <p:cNvPr id="5" name="TextBox 5"/>
            <p:cNvSpPr txBox="1"/>
            <p:nvPr/>
          </p:nvSpPr>
          <p:spPr>
            <a:xfrm>
              <a:off x="3" y="5358"/>
              <a:ext cx="18288528" cy="1625203"/>
            </a:xfrm>
            <a:prstGeom prst="rect">
              <a:avLst/>
            </a:prstGeom>
          </p:spPr>
          <p:txBody>
            <a:bodyPr lIns="0" tIns="0" rIns="0" bIns="0" rtlCol="0" anchor="t">
              <a:spAutoFit/>
            </a:bodyPr>
            <a:lstStyle/>
            <a:p>
              <a:pPr algn="ctr">
                <a:lnSpc>
                  <a:spcPts val="9600"/>
                </a:lnSpc>
              </a:pPr>
              <a:r>
                <a:rPr lang="en-US" sz="8000" b="1">
                  <a:solidFill>
                    <a:srgbClr val="FFFFFF"/>
                  </a:solidFill>
                  <a:latin typeface="Montserrat Bold"/>
                  <a:ea typeface="Montserrat Bold"/>
                  <a:cs typeface="Montserrat Bold"/>
                  <a:sym typeface="Montserrat Bold"/>
                </a:rPr>
                <a:t>21,7 kg / 1 osoba</a:t>
              </a:r>
            </a:p>
          </p:txBody>
        </p:sp>
        <p:sp>
          <p:nvSpPr>
            <p:cNvPr id="6" name="TextBox 6"/>
            <p:cNvSpPr txBox="1"/>
            <p:nvPr/>
          </p:nvSpPr>
          <p:spPr>
            <a:xfrm>
              <a:off x="0" y="1732558"/>
              <a:ext cx="18288533" cy="1367420"/>
            </a:xfrm>
            <a:prstGeom prst="rect">
              <a:avLst/>
            </a:prstGeom>
          </p:spPr>
          <p:txBody>
            <a:bodyPr lIns="0" tIns="0" rIns="0" bIns="0" rtlCol="0" anchor="t">
              <a:spAutoFit/>
            </a:bodyPr>
            <a:lstStyle/>
            <a:p>
              <a:pPr algn="ctr">
                <a:lnSpc>
                  <a:spcPts val="4159"/>
                </a:lnSpc>
              </a:pPr>
              <a:r>
                <a:rPr lang="en-US" sz="3199" spc="255">
                  <a:solidFill>
                    <a:srgbClr val="FAFBFB"/>
                  </a:solidFill>
                  <a:latin typeface="Montserrat"/>
                  <a:ea typeface="Montserrat"/>
                  <a:cs typeface="Montserrat"/>
                  <a:sym typeface="Montserrat"/>
                </a:rPr>
                <a:t>ŚREDNIA ILOŚĆ E-ODPADÓW NA OSOBĘ W KRAJACH WYSOKOROZWINIĘTYCH</a:t>
              </a:r>
            </a:p>
          </p:txBody>
        </p:sp>
      </p:grpSp>
      <p:grpSp>
        <p:nvGrpSpPr>
          <p:cNvPr id="7" name="Group 7"/>
          <p:cNvGrpSpPr/>
          <p:nvPr/>
        </p:nvGrpSpPr>
        <p:grpSpPr>
          <a:xfrm>
            <a:off x="3238300" y="1409928"/>
            <a:ext cx="13716400" cy="2323644"/>
            <a:chOff x="0" y="0"/>
            <a:chExt cx="18288533" cy="3098192"/>
          </a:xfrm>
        </p:grpSpPr>
        <p:sp>
          <p:nvSpPr>
            <p:cNvPr id="8" name="TextBox 8"/>
            <p:cNvSpPr txBox="1"/>
            <p:nvPr/>
          </p:nvSpPr>
          <p:spPr>
            <a:xfrm>
              <a:off x="3" y="5358"/>
              <a:ext cx="18288528" cy="1625203"/>
            </a:xfrm>
            <a:prstGeom prst="rect">
              <a:avLst/>
            </a:prstGeom>
          </p:spPr>
          <p:txBody>
            <a:bodyPr lIns="0" tIns="0" rIns="0" bIns="0" rtlCol="0" anchor="t">
              <a:spAutoFit/>
            </a:bodyPr>
            <a:lstStyle/>
            <a:p>
              <a:pPr algn="ctr">
                <a:lnSpc>
                  <a:spcPts val="9600"/>
                </a:lnSpc>
              </a:pPr>
              <a:r>
                <a:rPr lang="en-US" sz="8000" b="1">
                  <a:solidFill>
                    <a:srgbClr val="FFFFFF"/>
                  </a:solidFill>
                  <a:latin typeface="Montserrat Bold"/>
                  <a:ea typeface="Montserrat Bold"/>
                  <a:cs typeface="Montserrat Bold"/>
                  <a:sym typeface="Montserrat Bold"/>
                </a:rPr>
                <a:t>80 - 85%</a:t>
              </a:r>
            </a:p>
          </p:txBody>
        </p:sp>
        <p:sp>
          <p:nvSpPr>
            <p:cNvPr id="9" name="TextBox 9"/>
            <p:cNvSpPr txBox="1"/>
            <p:nvPr/>
          </p:nvSpPr>
          <p:spPr>
            <a:xfrm>
              <a:off x="0" y="1732558"/>
              <a:ext cx="18288533" cy="1367420"/>
            </a:xfrm>
            <a:prstGeom prst="rect">
              <a:avLst/>
            </a:prstGeom>
          </p:spPr>
          <p:txBody>
            <a:bodyPr lIns="0" tIns="0" rIns="0" bIns="0" rtlCol="0" anchor="t">
              <a:spAutoFit/>
            </a:bodyPr>
            <a:lstStyle/>
            <a:p>
              <a:pPr algn="ctr">
                <a:lnSpc>
                  <a:spcPts val="4159"/>
                </a:lnSpc>
              </a:pPr>
              <a:r>
                <a:rPr lang="en-US" sz="3199" spc="255">
                  <a:solidFill>
                    <a:srgbClr val="FAFBFB"/>
                  </a:solidFill>
                  <a:latin typeface="Montserrat"/>
                  <a:ea typeface="Montserrat"/>
                  <a:cs typeface="Montserrat"/>
                  <a:sym typeface="Montserrat"/>
                </a:rPr>
                <a:t>ELEKTROŚMIECI NIE TRAFIA DO WŁAŚCIWEGO RECYKLINGU.</a:t>
              </a:r>
            </a:p>
          </p:txBody>
        </p:sp>
      </p:grpSp>
      <p:sp>
        <p:nvSpPr>
          <p:cNvPr id="10" name="AutoShape 10"/>
          <p:cNvSpPr/>
          <p:nvPr/>
        </p:nvSpPr>
        <p:spPr>
          <a:xfrm>
            <a:off x="-323850" y="-274722"/>
            <a:ext cx="2190750" cy="10953750"/>
          </a:xfrm>
          <a:prstGeom prst="rect">
            <a:avLst/>
          </a:prstGeom>
          <a:solidFill>
            <a:srgbClr val="2E87C3">
              <a:alpha val="34902"/>
            </a:srgbClr>
          </a:solidFill>
        </p:spPr>
        <p:txBody>
          <a:bodyPr/>
          <a:lstStyle/>
          <a:p>
            <a:endParaRPr lang="pl-PL"/>
          </a:p>
        </p:txBody>
      </p:sp>
      <p:grpSp>
        <p:nvGrpSpPr>
          <p:cNvPr id="11" name="Group 11"/>
          <p:cNvGrpSpPr/>
          <p:nvPr/>
        </p:nvGrpSpPr>
        <p:grpSpPr>
          <a:xfrm>
            <a:off x="628650" y="3963903"/>
            <a:ext cx="2476500" cy="2476500"/>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E87C3"/>
            </a:solidFill>
          </p:spPr>
          <p:txBody>
            <a:bodyPr/>
            <a:lstStyle/>
            <a:p>
              <a:endParaRPr lang="pl-PL"/>
            </a:p>
          </p:txBody>
        </p:sp>
      </p:grpSp>
      <p:sp>
        <p:nvSpPr>
          <p:cNvPr id="13" name="Freeform 13"/>
          <p:cNvSpPr/>
          <p:nvPr/>
        </p:nvSpPr>
        <p:spPr>
          <a:xfrm>
            <a:off x="866476" y="4305277"/>
            <a:ext cx="2000847" cy="2000847"/>
          </a:xfrm>
          <a:custGeom>
            <a:avLst/>
            <a:gdLst/>
            <a:ahLst/>
            <a:cxnLst/>
            <a:rect l="l" t="t" r="r" b="b"/>
            <a:pathLst>
              <a:path w="2000847" h="2000847">
                <a:moveTo>
                  <a:pt x="0" y="0"/>
                </a:moveTo>
                <a:lnTo>
                  <a:pt x="2000848" y="0"/>
                </a:lnTo>
                <a:lnTo>
                  <a:pt x="2000848" y="2000847"/>
                </a:lnTo>
                <a:lnTo>
                  <a:pt x="0" y="20008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l-PL"/>
          </a:p>
        </p:txBody>
      </p:sp>
      <p:grpSp>
        <p:nvGrpSpPr>
          <p:cNvPr id="14" name="Group 14"/>
          <p:cNvGrpSpPr/>
          <p:nvPr/>
        </p:nvGrpSpPr>
        <p:grpSpPr>
          <a:xfrm>
            <a:off x="0" y="9267825"/>
            <a:ext cx="18288000" cy="1028700"/>
            <a:chOff x="0" y="0"/>
            <a:chExt cx="24384000" cy="1371600"/>
          </a:xfrm>
        </p:grpSpPr>
        <p:grpSp>
          <p:nvGrpSpPr>
            <p:cNvPr id="15" name="Group 15"/>
            <p:cNvGrpSpPr/>
            <p:nvPr/>
          </p:nvGrpSpPr>
          <p:grpSpPr>
            <a:xfrm>
              <a:off x="0" y="0"/>
              <a:ext cx="24384000" cy="1371600"/>
              <a:chOff x="0" y="0"/>
              <a:chExt cx="4816593" cy="270933"/>
            </a:xfrm>
          </p:grpSpPr>
          <p:sp>
            <p:nvSpPr>
              <p:cNvPr id="16" name="Freeform 16"/>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FFFFF"/>
              </a:solidFill>
            </p:spPr>
            <p:txBody>
              <a:bodyPr/>
              <a:lstStyle/>
              <a:p>
                <a:endParaRPr lang="pl-PL"/>
              </a:p>
            </p:txBody>
          </p:sp>
          <p:sp>
            <p:nvSpPr>
              <p:cNvPr id="17" name="TextBox 17"/>
              <p:cNvSpPr txBox="1"/>
              <p:nvPr/>
            </p:nvSpPr>
            <p:spPr>
              <a:xfrm>
                <a:off x="0" y="38100"/>
                <a:ext cx="4816593" cy="232833"/>
              </a:xfrm>
              <a:prstGeom prst="rect">
                <a:avLst/>
              </a:prstGeom>
            </p:spPr>
            <p:txBody>
              <a:bodyPr lIns="50800" tIns="50800" rIns="50800" bIns="50800" rtlCol="0" anchor="ctr"/>
              <a:lstStyle/>
              <a:p>
                <a:pPr algn="ctr">
                  <a:lnSpc>
                    <a:spcPts val="2060"/>
                  </a:lnSpc>
                </a:pPr>
                <a:endParaRPr/>
              </a:p>
            </p:txBody>
          </p:sp>
        </p:grpSp>
        <p:sp>
          <p:nvSpPr>
            <p:cNvPr id="18" name="TextBox 18"/>
            <p:cNvSpPr txBox="1"/>
            <p:nvPr/>
          </p:nvSpPr>
          <p:spPr>
            <a:xfrm>
              <a:off x="675335" y="319405"/>
              <a:ext cx="23033331" cy="761365"/>
            </a:xfrm>
            <a:prstGeom prst="rect">
              <a:avLst/>
            </a:prstGeom>
          </p:spPr>
          <p:txBody>
            <a:bodyPr lIns="0" tIns="0" rIns="0" bIns="0" rtlCol="0" anchor="t">
              <a:spAutoFit/>
            </a:bodyPr>
            <a:lstStyle/>
            <a:p>
              <a:pPr algn="ctr">
                <a:lnSpc>
                  <a:spcPts val="2205"/>
                </a:lnSpc>
              </a:pPr>
              <a:r>
                <a:rPr lang="en-US" sz="2100" spc="-113" dirty="0" err="1">
                  <a:solidFill>
                    <a:srgbClr val="404A59"/>
                  </a:solidFill>
                  <a:latin typeface="Montserrat"/>
                  <a:ea typeface="Montserrat"/>
                  <a:cs typeface="Montserrat"/>
                  <a:sym typeface="Montserrat"/>
                </a:rPr>
                <a:t>Scenariusz</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zajęć</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powstał</a:t>
              </a:r>
              <a:r>
                <a:rPr lang="en-US" sz="2100" spc="-113" dirty="0">
                  <a:solidFill>
                    <a:srgbClr val="404A59"/>
                  </a:solidFill>
                  <a:latin typeface="Montserrat"/>
                  <a:ea typeface="Montserrat"/>
                  <a:cs typeface="Montserrat"/>
                  <a:sym typeface="Montserrat"/>
                </a:rPr>
                <a:t> w </a:t>
              </a:r>
              <a:r>
                <a:rPr lang="en-US" sz="2100" spc="-113" dirty="0" err="1">
                  <a:solidFill>
                    <a:srgbClr val="404A59"/>
                  </a:solidFill>
                  <a:latin typeface="Montserrat"/>
                  <a:ea typeface="Montserrat"/>
                  <a:cs typeface="Montserrat"/>
                  <a:sym typeface="Montserrat"/>
                </a:rPr>
                <a:t>ramach</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projektu</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edukacyjnego</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Elektryczne</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Śmieci</a:t>
              </a:r>
              <a:r>
                <a:rPr lang="en-US" sz="2100" spc="-113" dirty="0">
                  <a:solidFill>
                    <a:srgbClr val="404A59"/>
                  </a:solidFill>
                  <a:latin typeface="Montserrat"/>
                  <a:ea typeface="Montserrat"/>
                  <a:cs typeface="Montserrat"/>
                  <a:sym typeface="Montserrat"/>
                </a:rPr>
                <a:t> - </a:t>
              </a:r>
              <a:r>
                <a:rPr lang="en-US" sz="2100" spc="-113" dirty="0" err="1">
                  <a:solidFill>
                    <a:srgbClr val="404A59"/>
                  </a:solidFill>
                  <a:latin typeface="Montserrat"/>
                  <a:ea typeface="Montserrat"/>
                  <a:cs typeface="Montserrat"/>
                  <a:sym typeface="Montserrat"/>
                </a:rPr>
                <a:t>szkolne</a:t>
              </a:r>
              <a:r>
                <a:rPr lang="en-US" sz="2100" spc="-113" dirty="0">
                  <a:solidFill>
                    <a:srgbClr val="404A59"/>
                  </a:solidFill>
                  <a:latin typeface="Montserrat"/>
                  <a:ea typeface="Montserrat"/>
                  <a:cs typeface="Montserrat"/>
                  <a:sym typeface="Montserrat"/>
                </a:rPr>
                <a:t> centrum </a:t>
              </a:r>
              <a:r>
                <a:rPr lang="en-US" sz="2100" spc="-113" dirty="0" err="1">
                  <a:solidFill>
                    <a:srgbClr val="404A59"/>
                  </a:solidFill>
                  <a:latin typeface="Montserrat"/>
                  <a:ea typeface="Montserrat"/>
                  <a:cs typeface="Montserrat"/>
                  <a:sym typeface="Montserrat"/>
                </a:rPr>
                <a:t>kreatywnej</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edukacji</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ekologicznej</a:t>
              </a:r>
              <a:r>
                <a:rPr lang="en-US" sz="2100" spc="-113" dirty="0">
                  <a:solidFill>
                    <a:srgbClr val="404A59"/>
                  </a:solidFill>
                  <a:latin typeface="Montserrat"/>
                  <a:ea typeface="Montserrat"/>
                  <a:cs typeface="Montserrat"/>
                  <a:sym typeface="Montserrat"/>
                </a:rPr>
                <a:t> </a:t>
              </a:r>
            </a:p>
            <a:p>
              <a:pPr algn="ctr">
                <a:lnSpc>
                  <a:spcPts val="2205"/>
                </a:lnSpc>
              </a:pPr>
              <a:r>
                <a:rPr lang="en-US" sz="2100" spc="-113" dirty="0">
                  <a:solidFill>
                    <a:srgbClr val="404A59"/>
                  </a:solidFill>
                  <a:latin typeface="Montserrat"/>
                  <a:ea typeface="Montserrat"/>
                  <a:cs typeface="Montserrat"/>
                  <a:sym typeface="Montserrat"/>
                </a:rPr>
                <a:t>RLG w </a:t>
              </a:r>
              <a:r>
                <a:rPr lang="en-US" sz="2100" spc="-113" dirty="0" err="1">
                  <a:solidFill>
                    <a:srgbClr val="404A59"/>
                  </a:solidFill>
                  <a:latin typeface="Montserrat"/>
                  <a:ea typeface="Montserrat"/>
                  <a:cs typeface="Montserrat"/>
                  <a:sym typeface="Montserrat"/>
                </a:rPr>
                <a:t>Twoim</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mieście</a:t>
              </a:r>
              <a:r>
                <a:rPr lang="en-US" sz="2100" spc="-113" dirty="0">
                  <a:solidFill>
                    <a:srgbClr val="404A59"/>
                  </a:solidFill>
                  <a:latin typeface="Montserrat"/>
                  <a:ea typeface="Montserrat"/>
                  <a:cs typeface="Montserrat"/>
                  <a:sym typeface="Montserrat"/>
                </a:rPr>
                <a:t> – </a:t>
              </a:r>
              <a:r>
                <a:rPr lang="en-US" sz="2100" spc="-113" dirty="0" err="1">
                  <a:solidFill>
                    <a:srgbClr val="404A59"/>
                  </a:solidFill>
                  <a:latin typeface="Montserrat"/>
                  <a:ea typeface="Montserrat"/>
                  <a:cs typeface="Montserrat"/>
                  <a:sym typeface="Montserrat"/>
                </a:rPr>
                <a:t>kampania</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edukacyjna</a:t>
              </a:r>
              <a:r>
                <a:rPr lang="en-US" sz="2100" spc="-113" dirty="0">
                  <a:solidFill>
                    <a:srgbClr val="404A59"/>
                  </a:solidFill>
                  <a:latin typeface="Montserrat"/>
                  <a:ea typeface="Montserrat"/>
                  <a:cs typeface="Montserrat"/>
                  <a:sym typeface="Montserrat"/>
                </a:rPr>
                <a:t> 2024” </a:t>
              </a:r>
              <a:r>
                <a:rPr lang="en-US" sz="2100" spc="-113" dirty="0" err="1">
                  <a:solidFill>
                    <a:srgbClr val="404A59"/>
                  </a:solidFill>
                  <a:latin typeface="Montserrat"/>
                  <a:ea typeface="Montserrat"/>
                  <a:cs typeface="Montserrat"/>
                  <a:sym typeface="Montserrat"/>
                </a:rPr>
                <a:t>przy</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współpracy</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Fundacji</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Odzyskaj</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Środowisko</a:t>
              </a:r>
              <a:r>
                <a:rPr lang="en-US" sz="2100" spc="-113" dirty="0">
                  <a:solidFill>
                    <a:srgbClr val="404A59"/>
                  </a:solidFill>
                  <a:latin typeface="Montserrat"/>
                  <a:ea typeface="Montserrat"/>
                  <a:cs typeface="Montserrat"/>
                  <a:sym typeface="Montserrat"/>
                </a:rPr>
                <a:t> </a:t>
              </a:r>
              <a:r>
                <a:rPr lang="en-US" sz="2100" spc="-113" dirty="0" err="1">
                  <a:solidFill>
                    <a:srgbClr val="404A59"/>
                  </a:solidFill>
                  <a:latin typeface="Montserrat"/>
                  <a:ea typeface="Montserrat"/>
                  <a:cs typeface="Montserrat"/>
                  <a:sym typeface="Montserrat"/>
                </a:rPr>
                <a:t>oraz</a:t>
              </a:r>
              <a:r>
                <a:rPr lang="en-US" sz="2100" spc="-113" dirty="0">
                  <a:solidFill>
                    <a:srgbClr val="404A59"/>
                  </a:solidFill>
                  <a:latin typeface="Montserrat"/>
                  <a:ea typeface="Montserrat"/>
                  <a:cs typeface="Montserrat"/>
                  <a:sym typeface="Montserrat"/>
                </a:rPr>
                <a:t> Reverse Logistics Group Polska.</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998FD6FA7699B40ABB316956EC3664F" ma:contentTypeVersion="14" ma:contentTypeDescription="Utwórz nowy dokument." ma:contentTypeScope="" ma:versionID="aeef3d79827825090c49da9f1d5be3de">
  <xsd:schema xmlns:xsd="http://www.w3.org/2001/XMLSchema" xmlns:xs="http://www.w3.org/2001/XMLSchema" xmlns:p="http://schemas.microsoft.com/office/2006/metadata/properties" xmlns:ns2="5cf7fae4-50d2-4fe5-b73c-d01f6946d0b1" xmlns:ns3="0203907b-b915-4739-9d42-49de71e89659" targetNamespace="http://schemas.microsoft.com/office/2006/metadata/properties" ma:root="true" ma:fieldsID="13a3315546fedfcc9541eb6768b0ada7" ns2:_="" ns3:_="">
    <xsd:import namespace="5cf7fae4-50d2-4fe5-b73c-d01f6946d0b1"/>
    <xsd:import namespace="0203907b-b915-4739-9d42-49de71e8965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f7fae4-50d2-4fe5-b73c-d01f6946d0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Tagi obrazów" ma:readOnly="false" ma:fieldId="{5cf76f15-5ced-4ddc-b409-7134ff3c332f}" ma:taxonomyMulti="true" ma:sspId="8c5e29cf-e75e-4e00-83ba-53b0ce60d4f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203907b-b915-4739-9d42-49de71e8965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0f93d7e-1de4-48aa-8c70-1f5fd51137e1}" ma:internalName="TaxCatchAll" ma:showField="CatchAllData" ma:web="0203907b-b915-4739-9d42-49de71e8965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Udostępniani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Udostępnione dla — szczegóły"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cf7fae4-50d2-4fe5-b73c-d01f6946d0b1">
      <Terms xmlns="http://schemas.microsoft.com/office/infopath/2007/PartnerControls"/>
    </lcf76f155ced4ddcb4097134ff3c332f>
    <TaxCatchAll xmlns="0203907b-b915-4739-9d42-49de71e8965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B03A66-3040-4E7C-9548-2E1DB694E4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f7fae4-50d2-4fe5-b73c-d01f6946d0b1"/>
    <ds:schemaRef ds:uri="0203907b-b915-4739-9d42-49de71e896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8F4D026-4D19-438C-B9C5-319D8D9BB7C1}">
  <ds:schemaRefs>
    <ds:schemaRef ds:uri="http://schemas.microsoft.com/office/2006/metadata/properties"/>
    <ds:schemaRef ds:uri="http://schemas.microsoft.com/office/infopath/2007/PartnerControls"/>
    <ds:schemaRef ds:uri="5cf7fae4-50d2-4fe5-b73c-d01f6946d0b1"/>
    <ds:schemaRef ds:uri="0203907b-b915-4739-9d42-49de71e89659"/>
  </ds:schemaRefs>
</ds:datastoreItem>
</file>

<file path=customXml/itemProps3.xml><?xml version="1.0" encoding="utf-8"?>
<ds:datastoreItem xmlns:ds="http://schemas.openxmlformats.org/officeDocument/2006/customXml" ds:itemID="{091E0C4C-FF83-43C2-A2F0-247EB4AF5B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TotalTime>
  <Words>1320</Words>
  <Application>Microsoft Office PowerPoint</Application>
  <PresentationFormat>Niestandardowy</PresentationFormat>
  <Paragraphs>115</Paragraphs>
  <Slides>16</Slides>
  <Notes>0</Notes>
  <HiddenSlides>0</HiddenSlides>
  <MMClips>0</MMClips>
  <ScaleCrop>false</ScaleCrop>
  <HeadingPairs>
    <vt:vector size="4" baseType="variant">
      <vt:variant>
        <vt:lpstr>Motyw</vt:lpstr>
      </vt:variant>
      <vt:variant>
        <vt:i4>1</vt:i4>
      </vt:variant>
      <vt:variant>
        <vt:lpstr>Tytuły slajdów</vt:lpstr>
      </vt:variant>
      <vt:variant>
        <vt:i4>16</vt:i4>
      </vt:variant>
    </vt:vector>
  </HeadingPairs>
  <TitlesOfParts>
    <vt:vector size="17" baseType="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do scenariusza - klasy 6-8</dc:title>
  <dc:creator>Monika Nawrot</dc:creator>
  <cp:lastModifiedBy>Monika Nawrot</cp:lastModifiedBy>
  <cp:revision>3</cp:revision>
  <dcterms:created xsi:type="dcterms:W3CDTF">2006-08-16T00:00:00Z</dcterms:created>
  <dcterms:modified xsi:type="dcterms:W3CDTF">2024-12-13T08:57:13Z</dcterms:modified>
  <dc:identifier>DAGWwfRUj10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0x010100D998FD6FA7699B40ABB316956EC3664F</vt:lpwstr>
  </property>
</Properties>
</file>